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24"/>
  </p:notesMasterIdLst>
  <p:handoutMasterIdLst>
    <p:handoutMasterId r:id="rId25"/>
  </p:handoutMasterIdLst>
  <p:sldIdLst>
    <p:sldId id="277" r:id="rId2"/>
    <p:sldId id="290" r:id="rId3"/>
    <p:sldId id="291" r:id="rId4"/>
    <p:sldId id="270" r:id="rId5"/>
    <p:sldId id="278" r:id="rId6"/>
    <p:sldId id="279" r:id="rId7"/>
    <p:sldId id="280" r:id="rId8"/>
    <p:sldId id="293" r:id="rId9"/>
    <p:sldId id="295" r:id="rId10"/>
    <p:sldId id="281" r:id="rId11"/>
    <p:sldId id="282" r:id="rId12"/>
    <p:sldId id="292" r:id="rId13"/>
    <p:sldId id="283" r:id="rId14"/>
    <p:sldId id="296" r:id="rId15"/>
    <p:sldId id="284" r:id="rId16"/>
    <p:sldId id="285" r:id="rId17"/>
    <p:sldId id="286" r:id="rId18"/>
    <p:sldId id="289" r:id="rId19"/>
    <p:sldId id="297" r:id="rId20"/>
    <p:sldId id="287" r:id="rId21"/>
    <p:sldId id="294" r:id="rId22"/>
    <p:sldId id="276" r:id="rId2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1B04ABC-F49B-9D49-AD68-6D9A9059891D}">
          <p14:sldIdLst>
            <p14:sldId id="277"/>
            <p14:sldId id="290"/>
            <p14:sldId id="291"/>
            <p14:sldId id="270"/>
            <p14:sldId id="278"/>
            <p14:sldId id="279"/>
            <p14:sldId id="280"/>
            <p14:sldId id="293"/>
            <p14:sldId id="295"/>
            <p14:sldId id="281"/>
            <p14:sldId id="282"/>
            <p14:sldId id="292"/>
            <p14:sldId id="283"/>
            <p14:sldId id="296"/>
            <p14:sldId id="284"/>
            <p14:sldId id="285"/>
            <p14:sldId id="286"/>
            <p14:sldId id="289"/>
            <p14:sldId id="297"/>
            <p14:sldId id="287"/>
            <p14:sldId id="294"/>
          </p14:sldIdLst>
        </p14:section>
        <p14:section name="Untitled Section" id="{35542D88-5274-4946-AED5-A136C690C6D3}">
          <p14:sldIdLst>
            <p14:sldId id="276"/>
          </p14:sldIdLst>
        </p14:section>
      </p14:sectionLst>
    </p:ex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7C8"/>
    <a:srgbClr val="002D72"/>
    <a:srgbClr val="00A9EF"/>
    <a:srgbClr val="FFDC00"/>
    <a:srgbClr val="004C9B"/>
    <a:srgbClr val="5BC2F4"/>
    <a:srgbClr val="FFEE00"/>
    <a:srgbClr val="861734"/>
    <a:srgbClr val="44A9A6"/>
    <a:srgbClr val="FCA2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689" autoAdjust="0"/>
    <p:restoredTop sz="59839" autoAdjust="0"/>
  </p:normalViewPr>
  <p:slideViewPr>
    <p:cSldViewPr snapToGrid="0">
      <p:cViewPr varScale="1">
        <p:scale>
          <a:sx n="98" d="100"/>
          <a:sy n="98" d="100"/>
        </p:scale>
        <p:origin x="-3924" y="-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27D47C-56AB-D640-9B17-AAED43BB044D}" type="datetime1">
              <a:rPr lang="en-CA" smtClean="0"/>
              <a:pPr/>
              <a:t>2023-07-24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E487DC-B16F-864E-8478-5A3841A8E72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23152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20886C-4F01-C94F-A2D6-4788DD63E257}" type="datetime1">
              <a:rPr lang="en-CA" smtClean="0"/>
              <a:pPr/>
              <a:t>2023-07-24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338372-CF29-40A2-B068-973AB56E9997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5915149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338372-CF29-40A2-B068-973AB56E9997}" type="slidenum">
              <a:rPr lang="en-CA" smtClean="0"/>
              <a:pPr/>
              <a:t>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77740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338372-CF29-40A2-B068-973AB56E9997}" type="slidenum">
              <a:rPr lang="en-CA" smtClean="0"/>
              <a:pPr/>
              <a:t>11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252043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338372-CF29-40A2-B068-973AB56E9997}" type="slidenum">
              <a:rPr lang="en-CA" smtClean="0"/>
              <a:pPr/>
              <a:t>12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537492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338372-CF29-40A2-B068-973AB56E9997}" type="slidenum">
              <a:rPr lang="en-CA" smtClean="0"/>
              <a:pPr/>
              <a:t>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44075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338372-CF29-40A2-B068-973AB56E9997}" type="slidenum">
              <a:rPr lang="en-CA" smtClean="0"/>
              <a:pPr/>
              <a:t>14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44075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338372-CF29-40A2-B068-973AB56E9997}" type="slidenum">
              <a:rPr lang="en-CA" smtClean="0"/>
              <a:pPr/>
              <a:t>15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957994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338372-CF29-40A2-B068-973AB56E9997}" type="slidenum">
              <a:rPr lang="en-CA" smtClean="0"/>
              <a:pPr/>
              <a:t>16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216451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338372-CF29-40A2-B068-973AB56E9997}" type="slidenum">
              <a:rPr lang="en-CA" smtClean="0"/>
              <a:pPr/>
              <a:t>17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820283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338372-CF29-40A2-B068-973AB56E9997}" type="slidenum">
              <a:rPr lang="en-CA" smtClean="0"/>
              <a:pPr/>
              <a:t>18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8990466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338372-CF29-40A2-B068-973AB56E9997}" type="slidenum">
              <a:rPr lang="en-CA" smtClean="0"/>
              <a:pPr/>
              <a:t>19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899046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338372-CF29-40A2-B068-973AB56E9997}" type="slidenum">
              <a:rPr lang="en-CA" smtClean="0"/>
              <a:pPr/>
              <a:t>20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813994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338372-CF29-40A2-B068-973AB56E9997}" type="slidenum">
              <a:rPr lang="en-CA" smtClean="0"/>
              <a:pPr/>
              <a:t>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8426836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338372-CF29-40A2-B068-973AB56E9997}" type="slidenum">
              <a:rPr lang="en-CA" smtClean="0"/>
              <a:pPr/>
              <a:t>21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0788778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338372-CF29-40A2-B068-973AB56E9997}" type="slidenum">
              <a:rPr lang="en-CA" smtClean="0"/>
              <a:pPr/>
              <a:t>22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856680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338372-CF29-40A2-B068-973AB56E9997}" type="slidenum">
              <a:rPr lang="en-CA" smtClean="0"/>
              <a:pPr/>
              <a:t>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896992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338372-CF29-40A2-B068-973AB56E9997}" type="slidenum">
              <a:rPr lang="en-CA" smtClean="0"/>
              <a:pPr/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662580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338372-CF29-40A2-B068-973AB56E9997}" type="slidenum">
              <a:rPr lang="en-CA" smtClean="0"/>
              <a:pPr/>
              <a:t>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140930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i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338372-CF29-40A2-B068-973AB56E9997}" type="slidenum">
              <a:rPr lang="en-CA" smtClean="0"/>
              <a:pPr/>
              <a:t>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492880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sz="12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338372-CF29-40A2-B068-973AB56E9997}" type="slidenum">
              <a:rPr lang="en-CA" smtClean="0"/>
              <a:pPr/>
              <a:t>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594198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sz="12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338372-CF29-40A2-B068-973AB56E9997}" type="slidenum">
              <a:rPr lang="en-CA" smtClean="0"/>
              <a:pPr/>
              <a:t>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594198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338372-CF29-40A2-B068-973AB56E9997}" type="slidenum">
              <a:rPr lang="en-CA" smtClean="0"/>
              <a:pPr/>
              <a:t>10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152891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 bwMode="auto"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711803" y="588362"/>
            <a:ext cx="7117676" cy="2988919"/>
          </a:xfrm>
        </p:spPr>
        <p:txBody>
          <a:bodyPr>
            <a:noAutofit/>
          </a:bodyPr>
          <a:lstStyle>
            <a:lvl1pPr indent="0">
              <a:lnSpc>
                <a:spcPts val="5100"/>
              </a:lnSpc>
              <a:defRPr sz="4800" cap="none"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Click to add the document title</a:t>
            </a:r>
            <a:endParaRPr lang="en-CA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711803" y="3584814"/>
            <a:ext cx="7117676" cy="1151416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3200" cap="none" baseline="0">
                <a:solidFill>
                  <a:srgbClr val="000000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6534564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3644716" y="4237089"/>
            <a:ext cx="4947741" cy="1525083"/>
          </a:xfrm>
        </p:spPr>
        <p:txBody>
          <a:bodyPr>
            <a:noAutofit/>
          </a:bodyPr>
          <a:lstStyle>
            <a:lvl1pPr indent="0">
              <a:lnSpc>
                <a:spcPts val="5100"/>
              </a:lnSpc>
              <a:defRPr sz="4800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the document title</a:t>
            </a:r>
            <a:endParaRPr lang="en-CA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644716" y="5859440"/>
            <a:ext cx="2146484" cy="536167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3200" cap="none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</a:t>
            </a:r>
            <a:endParaRPr lang="en-CA" dirty="0"/>
          </a:p>
        </p:txBody>
      </p:sp>
    </p:spTree>
    <p:extLst/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1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cap="none" baseline="0"/>
            </a:lvl1pPr>
          </a:lstStyle>
          <a:p>
            <a:r>
              <a:rPr lang="en-US" dirty="0"/>
              <a:t>Click to add title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chemeClr val="tx1"/>
              </a:buClr>
              <a:defRPr/>
            </a:lvl1pPr>
            <a:lvl2pPr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Date Placeholder 4"/>
          <p:cNvSpPr>
            <a:spLocks noGrp="1"/>
          </p:cNvSpPr>
          <p:nvPr>
            <p:ph type="dt" sz="half" idx="2"/>
          </p:nvPr>
        </p:nvSpPr>
        <p:spPr>
          <a:xfrm>
            <a:off x="6275910" y="6155267"/>
            <a:ext cx="20722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321D2AE1-B685-45A1-8C17-19D6BB8C161E}" type="datetime4">
              <a:rPr lang="en-US" smtClean="0"/>
              <a:t>July 24, 2023</a:t>
            </a:fld>
            <a:r>
              <a:rPr lang="en-CA"/>
              <a:t>     </a:t>
            </a:r>
            <a:r>
              <a:rPr lang="en-CA" dirty="0"/>
              <a:t>|</a:t>
            </a:r>
            <a:endParaRPr lang="en-US" dirty="0"/>
          </a:p>
        </p:txBody>
      </p:sp>
      <p:sp>
        <p:nvSpPr>
          <p:cNvPr id="11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8128000" y="6155267"/>
            <a:ext cx="6752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/>
                </a:solidFill>
              </a:defRPr>
            </a:lvl1pPr>
          </a:lstStyle>
          <a:p>
            <a:fld id="{E1497D35-93D5-5047-9160-8F9C97C9D01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15356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vertical img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5397354" y="1465537"/>
            <a:ext cx="3746646" cy="5392463"/>
          </a:xfrm>
          <a:solidFill>
            <a:schemeClr val="bg1">
              <a:lumMod val="85000"/>
            </a:schemeClr>
          </a:solidFill>
        </p:spPr>
        <p:txBody>
          <a:bodyPr anchor="ctr" anchorCtr="1"/>
          <a:lstStyle>
            <a:lvl1pPr marL="0" indent="0" algn="ctr">
              <a:buNone/>
              <a:defRPr sz="1600" baseline="0"/>
            </a:lvl1pPr>
          </a:lstStyle>
          <a:p>
            <a:r>
              <a:rPr lang="en-US" dirty="0"/>
              <a:t>Click icon to           place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cap="none" baseline="0"/>
            </a:lvl1pPr>
          </a:lstStyle>
          <a:p>
            <a:r>
              <a:rPr lang="en-US" dirty="0"/>
              <a:t>Click to add title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567" y="1472184"/>
            <a:ext cx="4783746" cy="4212639"/>
          </a:xfrm>
        </p:spPr>
        <p:txBody>
          <a:bodyPr/>
          <a:lstStyle>
            <a:lvl1pPr>
              <a:buClr>
                <a:schemeClr val="tx1"/>
              </a:buClr>
              <a:defRPr/>
            </a:lvl1pPr>
            <a:lvl2pPr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Date Placeholder 4"/>
          <p:cNvSpPr>
            <a:spLocks noGrp="1"/>
          </p:cNvSpPr>
          <p:nvPr>
            <p:ph type="dt" sz="half" idx="2"/>
          </p:nvPr>
        </p:nvSpPr>
        <p:spPr>
          <a:xfrm>
            <a:off x="6032493" y="6155267"/>
            <a:ext cx="23156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C64B3BD0-F30B-4573-BE55-881D3F207823}" type="datetime4">
              <a:rPr lang="en-US" smtClean="0"/>
              <a:t>July 24, 2023</a:t>
            </a:fld>
            <a:r>
              <a:rPr lang="en-CA"/>
              <a:t>     </a:t>
            </a:r>
            <a:r>
              <a:rPr lang="en-CA" dirty="0"/>
              <a:t>|</a:t>
            </a:r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49167" y="6155266"/>
            <a:ext cx="654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E9E0D846-2D6A-8643-B2BF-83884A82123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24394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horizontal img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3804114" y="1465320"/>
            <a:ext cx="5339886" cy="4229423"/>
          </a:xfrm>
          <a:solidFill>
            <a:schemeClr val="bg1">
              <a:lumMod val="85000"/>
            </a:schemeClr>
          </a:solidFill>
        </p:spPr>
        <p:txBody>
          <a:bodyPr anchor="ctr" anchorCtr="1"/>
          <a:lstStyle>
            <a:lvl1pPr marL="0" indent="0" algn="ctr">
              <a:buNone/>
              <a:defRPr sz="1600" baseline="0"/>
            </a:lvl1pPr>
          </a:lstStyle>
          <a:p>
            <a:r>
              <a:rPr lang="en-US" dirty="0"/>
              <a:t>Click icon to           place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cap="none" baseline="0"/>
            </a:lvl1pPr>
          </a:lstStyle>
          <a:p>
            <a:r>
              <a:rPr lang="en-US" dirty="0"/>
              <a:t>Click to add title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568" y="1472184"/>
            <a:ext cx="3117135" cy="4222560"/>
          </a:xfrm>
        </p:spPr>
        <p:txBody>
          <a:bodyPr/>
          <a:lstStyle>
            <a:lvl1pPr>
              <a:buClr>
                <a:schemeClr val="tx1"/>
              </a:buClr>
              <a:defRPr/>
            </a:lvl1pPr>
            <a:lvl2pPr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Date Placeholder 4"/>
          <p:cNvSpPr>
            <a:spLocks noGrp="1"/>
          </p:cNvSpPr>
          <p:nvPr>
            <p:ph type="dt" sz="half" idx="2"/>
          </p:nvPr>
        </p:nvSpPr>
        <p:spPr>
          <a:xfrm>
            <a:off x="5873743" y="6155267"/>
            <a:ext cx="24743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3D0BB221-354A-484A-903F-3F013EC2DF92}" type="datetime4">
              <a:rPr lang="en-US" smtClean="0"/>
              <a:t>July 24, 2023</a:t>
            </a:fld>
            <a:r>
              <a:rPr lang="en-CA"/>
              <a:t>     </a:t>
            </a:r>
            <a:r>
              <a:rPr lang="en-CA" dirty="0"/>
              <a:t>|</a:t>
            </a:r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49167" y="6155266"/>
            <a:ext cx="654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E9E0D846-2D6A-8643-B2BF-83884A82123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03910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Slide 1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-11152" y="-7340"/>
            <a:ext cx="9155151" cy="5726459"/>
          </a:xfrm>
          <a:custGeom>
            <a:avLst/>
            <a:gdLst>
              <a:gd name="connsiteX0" fmla="*/ 0 w 9144000"/>
              <a:gd name="connsiteY0" fmla="*/ 0 h 6858000"/>
              <a:gd name="connsiteX1" fmla="*/ 9144000 w 9144000"/>
              <a:gd name="connsiteY1" fmla="*/ 0 h 6858000"/>
              <a:gd name="connsiteX2" fmla="*/ 9144000 w 9144000"/>
              <a:gd name="connsiteY2" fmla="*/ 6858000 h 6858000"/>
              <a:gd name="connsiteX3" fmla="*/ 0 w 9144000"/>
              <a:gd name="connsiteY3" fmla="*/ 6858000 h 6858000"/>
              <a:gd name="connsiteX4" fmla="*/ 0 w 9144000"/>
              <a:gd name="connsiteY4" fmla="*/ 0 h 6858000"/>
              <a:gd name="connsiteX0" fmla="*/ 80010 w 9144000"/>
              <a:gd name="connsiteY0" fmla="*/ 80010 h 6858000"/>
              <a:gd name="connsiteX1" fmla="*/ 9144000 w 9144000"/>
              <a:gd name="connsiteY1" fmla="*/ 0 h 6858000"/>
              <a:gd name="connsiteX2" fmla="*/ 9144000 w 9144000"/>
              <a:gd name="connsiteY2" fmla="*/ 6858000 h 6858000"/>
              <a:gd name="connsiteX3" fmla="*/ 0 w 9144000"/>
              <a:gd name="connsiteY3" fmla="*/ 6858000 h 6858000"/>
              <a:gd name="connsiteX4" fmla="*/ 80010 w 9144000"/>
              <a:gd name="connsiteY4" fmla="*/ 80010 h 6858000"/>
              <a:gd name="connsiteX0" fmla="*/ 0 w 9144000"/>
              <a:gd name="connsiteY0" fmla="*/ 3810 h 6858000"/>
              <a:gd name="connsiteX1" fmla="*/ 9144000 w 9144000"/>
              <a:gd name="connsiteY1" fmla="*/ 0 h 6858000"/>
              <a:gd name="connsiteX2" fmla="*/ 9144000 w 9144000"/>
              <a:gd name="connsiteY2" fmla="*/ 6858000 h 6858000"/>
              <a:gd name="connsiteX3" fmla="*/ 0 w 9144000"/>
              <a:gd name="connsiteY3" fmla="*/ 6858000 h 6858000"/>
              <a:gd name="connsiteX4" fmla="*/ 0 w 9144000"/>
              <a:gd name="connsiteY4" fmla="*/ 3810 h 6858000"/>
              <a:gd name="connsiteX0" fmla="*/ 0 w 9144000"/>
              <a:gd name="connsiteY0" fmla="*/ 3810 h 6858000"/>
              <a:gd name="connsiteX1" fmla="*/ 9144000 w 9144000"/>
              <a:gd name="connsiteY1" fmla="*/ 0 h 6858000"/>
              <a:gd name="connsiteX2" fmla="*/ 9144000 w 9144000"/>
              <a:gd name="connsiteY2" fmla="*/ 6858000 h 6858000"/>
              <a:gd name="connsiteX3" fmla="*/ 0 w 9144000"/>
              <a:gd name="connsiteY3" fmla="*/ 6858000 h 6858000"/>
              <a:gd name="connsiteX4" fmla="*/ 0 w 9144000"/>
              <a:gd name="connsiteY4" fmla="*/ 3810 h 6858000"/>
              <a:gd name="connsiteX0" fmla="*/ 0 w 9144000"/>
              <a:gd name="connsiteY0" fmla="*/ 3810 h 6858000"/>
              <a:gd name="connsiteX1" fmla="*/ 9144000 w 9144000"/>
              <a:gd name="connsiteY1" fmla="*/ 0 h 6858000"/>
              <a:gd name="connsiteX2" fmla="*/ 9144000 w 9144000"/>
              <a:gd name="connsiteY2" fmla="*/ 6858000 h 6858000"/>
              <a:gd name="connsiteX3" fmla="*/ 0 w 9144000"/>
              <a:gd name="connsiteY3" fmla="*/ 6858000 h 6858000"/>
              <a:gd name="connsiteX4" fmla="*/ 0 w 9144000"/>
              <a:gd name="connsiteY4" fmla="*/ 3810 h 6858000"/>
              <a:gd name="connsiteX0" fmla="*/ 0 w 9155151"/>
              <a:gd name="connsiteY0" fmla="*/ 0 h 6865341"/>
              <a:gd name="connsiteX1" fmla="*/ 9155151 w 9155151"/>
              <a:gd name="connsiteY1" fmla="*/ 7341 h 6865341"/>
              <a:gd name="connsiteX2" fmla="*/ 9155151 w 9155151"/>
              <a:gd name="connsiteY2" fmla="*/ 6865341 h 6865341"/>
              <a:gd name="connsiteX3" fmla="*/ 11151 w 9155151"/>
              <a:gd name="connsiteY3" fmla="*/ 6865341 h 6865341"/>
              <a:gd name="connsiteX4" fmla="*/ 0 w 9155151"/>
              <a:gd name="connsiteY4" fmla="*/ 0 h 6865341"/>
              <a:gd name="connsiteX0" fmla="*/ 0 w 9155151"/>
              <a:gd name="connsiteY0" fmla="*/ 0 h 6865341"/>
              <a:gd name="connsiteX1" fmla="*/ 9155151 w 9155151"/>
              <a:gd name="connsiteY1" fmla="*/ 7341 h 6865341"/>
              <a:gd name="connsiteX2" fmla="*/ 9155151 w 9155151"/>
              <a:gd name="connsiteY2" fmla="*/ 6865341 h 6865341"/>
              <a:gd name="connsiteX3" fmla="*/ 11151 w 9155151"/>
              <a:gd name="connsiteY3" fmla="*/ 6865341 h 6865341"/>
              <a:gd name="connsiteX4" fmla="*/ 0 w 9155151"/>
              <a:gd name="connsiteY4" fmla="*/ 0 h 6865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55151" h="6865341">
                <a:moveTo>
                  <a:pt x="0" y="0"/>
                </a:moveTo>
                <a:lnTo>
                  <a:pt x="9155151" y="7341"/>
                </a:lnTo>
                <a:lnTo>
                  <a:pt x="9155151" y="6865341"/>
                </a:lnTo>
                <a:lnTo>
                  <a:pt x="11151" y="6865341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vert="horz" anchor="ctr"/>
          <a:lstStyle>
            <a:lvl1pPr algn="ctr">
              <a:buNone/>
              <a:defRPr sz="1500" b="0" i="0" baseline="0">
                <a:solidFill>
                  <a:srgbClr val="646464"/>
                </a:solidFill>
                <a:latin typeface="+mn-lt"/>
                <a:cs typeface="DIN Offc Pro"/>
              </a:defRPr>
            </a:lvl1pPr>
          </a:lstStyle>
          <a:p>
            <a:r>
              <a:rPr lang="en-US" dirty="0"/>
              <a:t>Click icon to                 place image</a:t>
            </a:r>
          </a:p>
        </p:txBody>
      </p:sp>
      <p:sp>
        <p:nvSpPr>
          <p:cNvPr id="8" name="Date Placeholder 4"/>
          <p:cNvSpPr>
            <a:spLocks noGrp="1"/>
          </p:cNvSpPr>
          <p:nvPr>
            <p:ph type="dt" sz="half" idx="2"/>
          </p:nvPr>
        </p:nvSpPr>
        <p:spPr>
          <a:xfrm>
            <a:off x="5725577" y="6155267"/>
            <a:ext cx="26225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C16F859B-D459-498F-A8B6-46F0A2E32664}" type="datetime4">
              <a:rPr lang="en-US" smtClean="0"/>
              <a:t>July 24, 2023</a:t>
            </a:fld>
            <a:r>
              <a:rPr lang="en-CA"/>
              <a:t>     </a:t>
            </a:r>
            <a:r>
              <a:rPr lang="en-CA" dirty="0"/>
              <a:t>|</a:t>
            </a:r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49167" y="6155266"/>
            <a:ext cx="654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E9E0D846-2D6A-8643-B2BF-83884A82123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08792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Slide 2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5"/>
          <p:cNvSpPr>
            <a:spLocks noGrp="1"/>
          </p:cNvSpPr>
          <p:nvPr>
            <p:ph type="pic" sz="quarter" idx="17" hasCustomPrompt="1"/>
          </p:nvPr>
        </p:nvSpPr>
        <p:spPr>
          <a:xfrm>
            <a:off x="2897109" y="845779"/>
            <a:ext cx="6246892" cy="6012221"/>
          </a:xfrm>
          <a:solidFill>
            <a:schemeClr val="bg1">
              <a:lumMod val="85000"/>
            </a:schemeClr>
          </a:solidFill>
        </p:spPr>
        <p:txBody>
          <a:bodyPr anchor="ctr" anchorCtr="1">
            <a:normAutofit/>
          </a:bodyPr>
          <a:lstStyle>
            <a:lvl1pPr marL="0" indent="0" algn="ctr">
              <a:buNone/>
              <a:defRPr sz="1500" baseline="0"/>
            </a:lvl1pPr>
          </a:lstStyle>
          <a:p>
            <a:r>
              <a:rPr lang="en-US" dirty="0"/>
              <a:t>Click icon to             place image</a:t>
            </a:r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6" hasCustomPrompt="1"/>
          </p:nvPr>
        </p:nvSpPr>
        <p:spPr>
          <a:xfrm>
            <a:off x="1" y="0"/>
            <a:ext cx="3512247" cy="5488880"/>
          </a:xfrm>
          <a:solidFill>
            <a:schemeClr val="bg1">
              <a:lumMod val="85000"/>
            </a:schemeClr>
          </a:solidFill>
        </p:spPr>
        <p:txBody>
          <a:bodyPr anchor="ctr" anchorCtr="1">
            <a:normAutofit/>
          </a:bodyPr>
          <a:lstStyle>
            <a:lvl1pPr marL="0" indent="0" algn="ctr">
              <a:buNone/>
              <a:defRPr sz="1500" baseline="0"/>
            </a:lvl1pPr>
          </a:lstStyle>
          <a:p>
            <a:r>
              <a:rPr lang="en-US" dirty="0"/>
              <a:t>Click icon to             place image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10515600" y="590973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2" name="Date Placeholder 4"/>
          <p:cNvSpPr>
            <a:spLocks noGrp="1"/>
          </p:cNvSpPr>
          <p:nvPr>
            <p:ph type="dt" sz="half" idx="2"/>
          </p:nvPr>
        </p:nvSpPr>
        <p:spPr>
          <a:xfrm>
            <a:off x="6021910" y="6155267"/>
            <a:ext cx="23262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7CAF51A4-9E3F-43A3-A9B5-095BCD2248C4}" type="datetime4">
              <a:rPr lang="en-US" smtClean="0"/>
              <a:t>July 24, 2023</a:t>
            </a:fld>
            <a:r>
              <a:rPr lang="en-CA"/>
              <a:t>     </a:t>
            </a:r>
            <a:r>
              <a:rPr lang="en-CA" dirty="0"/>
              <a:t>|</a:t>
            </a:r>
            <a:endParaRPr lang="en-US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49167" y="6155266"/>
            <a:ext cx="654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E9E0D846-2D6A-8643-B2BF-83884A82123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58091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Slide 3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5"/>
          <p:cNvSpPr>
            <a:spLocks noGrp="1"/>
          </p:cNvSpPr>
          <p:nvPr>
            <p:ph type="pic" sz="quarter" idx="16" hasCustomPrompt="1"/>
          </p:nvPr>
        </p:nvSpPr>
        <p:spPr>
          <a:xfrm>
            <a:off x="1" y="0"/>
            <a:ext cx="5923198" cy="5627857"/>
          </a:xfrm>
          <a:solidFill>
            <a:schemeClr val="bg1">
              <a:lumMod val="85000"/>
            </a:schemeClr>
          </a:solidFill>
        </p:spPr>
        <p:txBody>
          <a:bodyPr anchor="ctr" anchorCtr="1">
            <a:normAutofit/>
          </a:bodyPr>
          <a:lstStyle>
            <a:lvl1pPr marL="0" indent="0" algn="ctr">
              <a:buNone/>
              <a:defRPr sz="1500" baseline="0"/>
            </a:lvl1pPr>
          </a:lstStyle>
          <a:p>
            <a:r>
              <a:rPr lang="en-US" dirty="0"/>
              <a:t>Click icon to             place image</a:t>
            </a:r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15" hasCustomPrompt="1"/>
          </p:nvPr>
        </p:nvSpPr>
        <p:spPr>
          <a:xfrm>
            <a:off x="4921116" y="0"/>
            <a:ext cx="4222883" cy="2906899"/>
          </a:xfrm>
          <a:solidFill>
            <a:schemeClr val="bg1">
              <a:lumMod val="85000"/>
            </a:schemeClr>
          </a:solidFill>
        </p:spPr>
        <p:txBody>
          <a:bodyPr anchor="ctr" anchorCtr="1">
            <a:normAutofit/>
          </a:bodyPr>
          <a:lstStyle>
            <a:lvl1pPr marL="0" indent="0" algn="ctr">
              <a:buNone/>
              <a:defRPr sz="1500" baseline="0"/>
            </a:lvl1pPr>
          </a:lstStyle>
          <a:p>
            <a:r>
              <a:rPr lang="en-US" dirty="0"/>
              <a:t>Click icon to             place image</a:t>
            </a:r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7" hasCustomPrompt="1"/>
          </p:nvPr>
        </p:nvSpPr>
        <p:spPr>
          <a:xfrm>
            <a:off x="4038093" y="3214455"/>
            <a:ext cx="5105905" cy="3643545"/>
          </a:xfrm>
          <a:solidFill>
            <a:schemeClr val="bg1">
              <a:lumMod val="85000"/>
            </a:schemeClr>
          </a:solidFill>
        </p:spPr>
        <p:txBody>
          <a:bodyPr anchor="ctr" anchorCtr="1">
            <a:normAutofit/>
          </a:bodyPr>
          <a:lstStyle>
            <a:lvl1pPr marL="0" indent="0" algn="ctr">
              <a:buNone/>
              <a:defRPr sz="1500" baseline="0"/>
            </a:lvl1pPr>
          </a:lstStyle>
          <a:p>
            <a:r>
              <a:rPr lang="en-US" dirty="0"/>
              <a:t>Click icon to             place image</a:t>
            </a:r>
          </a:p>
        </p:txBody>
      </p:sp>
      <p:sp>
        <p:nvSpPr>
          <p:cNvPr id="8" name="Date Placeholder 4"/>
          <p:cNvSpPr>
            <a:spLocks noGrp="1"/>
          </p:cNvSpPr>
          <p:nvPr>
            <p:ph type="dt" sz="half" idx="2"/>
          </p:nvPr>
        </p:nvSpPr>
        <p:spPr>
          <a:xfrm>
            <a:off x="6043077" y="6155267"/>
            <a:ext cx="23050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BB508BD7-8B53-4CE3-A3FA-0E10F2E34F65}" type="datetime4">
              <a:rPr lang="en-US" smtClean="0"/>
              <a:t>July 24, 2023</a:t>
            </a:fld>
            <a:r>
              <a:rPr lang="en-CA"/>
              <a:t>     </a:t>
            </a:r>
            <a:r>
              <a:rPr lang="en-CA" dirty="0"/>
              <a:t>|</a:t>
            </a:r>
            <a:endParaRPr lang="en-US" dirty="0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49167" y="6155266"/>
            <a:ext cx="654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E9E0D846-2D6A-8643-B2BF-83884A82123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29962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/Section slide 1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473264" y="719668"/>
            <a:ext cx="8103469" cy="5145816"/>
          </a:xfrm>
        </p:spPr>
        <p:txBody>
          <a:bodyPr wrap="square" anchor="t">
            <a:noAutofit/>
          </a:bodyPr>
          <a:lstStyle>
            <a:lvl1pPr indent="0" algn="l">
              <a:lnSpc>
                <a:spcPts val="6800"/>
              </a:lnSpc>
              <a:spcAft>
                <a:spcPts val="0"/>
              </a:spcAft>
              <a:defRPr sz="6500" b="1" cap="none" spc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quote or section start</a:t>
            </a:r>
            <a:endParaRPr lang="en-CA" dirty="0"/>
          </a:p>
        </p:txBody>
      </p:sp>
      <p:sp>
        <p:nvSpPr>
          <p:cNvPr id="3" name="Date Placeholder 4">
            <a:extLst>
              <a:ext uri="{FF2B5EF4-FFF2-40B4-BE49-F238E27FC236}">
                <a16:creationId xmlns:a16="http://schemas.microsoft.com/office/drawing/2014/main" xmlns="" id="{D7BCC4F1-CC22-409C-98A9-A75F084CE0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43077" y="6155267"/>
            <a:ext cx="23050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A87E2521-8D4C-43D8-8050-E9383E9BB2E8}" type="datetime4">
              <a:rPr lang="en-US" smtClean="0"/>
              <a:t>July 24, 2023</a:t>
            </a:fld>
            <a:r>
              <a:rPr lang="en-CA"/>
              <a:t>     </a:t>
            </a:r>
            <a:r>
              <a:rPr lang="en-CA" dirty="0"/>
              <a:t>|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xmlns="" id="{06E18C63-3011-475B-8262-12F4E424E1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49167" y="6155266"/>
            <a:ext cx="654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E9E0D846-2D6A-8643-B2BF-83884A82123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695826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/Section slide 3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473264" y="719668"/>
            <a:ext cx="8103469" cy="5145816"/>
          </a:xfrm>
        </p:spPr>
        <p:txBody>
          <a:bodyPr wrap="square" anchor="t">
            <a:noAutofit/>
          </a:bodyPr>
          <a:lstStyle>
            <a:lvl1pPr indent="0" algn="l">
              <a:lnSpc>
                <a:spcPts val="6800"/>
              </a:lnSpc>
              <a:spcAft>
                <a:spcPts val="0"/>
              </a:spcAft>
              <a:defRPr sz="6500" b="1" cap="none" spc="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quote or section start</a:t>
            </a:r>
            <a:endParaRPr lang="en-CA" dirty="0"/>
          </a:p>
        </p:txBody>
      </p:sp>
      <p:sp>
        <p:nvSpPr>
          <p:cNvPr id="4" name="Date Placeholder 4">
            <a:extLst>
              <a:ext uri="{FF2B5EF4-FFF2-40B4-BE49-F238E27FC236}">
                <a16:creationId xmlns:a16="http://schemas.microsoft.com/office/drawing/2014/main" xmlns="" id="{C3E29EF0-C0D0-4973-9147-4ED9508C116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43077" y="6155267"/>
            <a:ext cx="23050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D4AEE69C-DD59-4C49-AB9C-4AC5CAC95A94}" type="datetime4">
              <a:rPr lang="en-US" smtClean="0"/>
              <a:pPr/>
              <a:t>July 24, 2023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xmlns="" id="{66AF7EDB-4664-4AC1-B985-01E6B30AEE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49167" y="6155266"/>
            <a:ext cx="654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E9E0D846-2D6A-8643-B2BF-83884A82123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695826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Quote/Section slide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473264" y="719668"/>
            <a:ext cx="8103469" cy="1711475"/>
          </a:xfrm>
        </p:spPr>
        <p:txBody>
          <a:bodyPr wrap="square" anchor="t">
            <a:noAutofit/>
          </a:bodyPr>
          <a:lstStyle>
            <a:lvl1pPr indent="0" algn="l">
              <a:lnSpc>
                <a:spcPts val="6800"/>
              </a:lnSpc>
              <a:spcAft>
                <a:spcPts val="0"/>
              </a:spcAft>
              <a:defRPr sz="6500" b="1" cap="none" spc="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quote or section start</a:t>
            </a:r>
            <a:endParaRPr lang="en-CA" dirty="0"/>
          </a:p>
        </p:txBody>
      </p:sp>
      <p:sp>
        <p:nvSpPr>
          <p:cNvPr id="4" name="Date Placeholder 4">
            <a:extLst>
              <a:ext uri="{FF2B5EF4-FFF2-40B4-BE49-F238E27FC236}">
                <a16:creationId xmlns:a16="http://schemas.microsoft.com/office/drawing/2014/main" xmlns="" id="{5125D806-AFBC-4C80-A00C-194EC173CC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43077" y="6155267"/>
            <a:ext cx="23050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6CD0797B-E785-42B9-8E26-0DD9535302B8}" type="datetime4">
              <a:rPr lang="en-US" smtClean="0"/>
              <a:pPr/>
              <a:t>July 24, 2023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xmlns="" id="{EC8BC27F-BC0F-4324-A43D-0000BBBC4E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49167" y="6155266"/>
            <a:ext cx="654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E9E0D846-2D6A-8643-B2BF-83884A821236}" type="slidenum">
              <a:rPr lang="en-US" smtClean="0"/>
              <a:pPr/>
              <a:t>‹#›</a:t>
            </a:fld>
            <a:endParaRPr lang="en-US" dirty="0"/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711803" y="588362"/>
            <a:ext cx="7117676" cy="2988919"/>
          </a:xfrm>
        </p:spPr>
        <p:txBody>
          <a:bodyPr>
            <a:noAutofit/>
          </a:bodyPr>
          <a:lstStyle>
            <a:lvl1pPr indent="0">
              <a:lnSpc>
                <a:spcPts val="5100"/>
              </a:lnSpc>
              <a:defRPr sz="4800" cap="none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the document title</a:t>
            </a:r>
            <a:endParaRPr lang="en-CA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711803" y="3584814"/>
            <a:ext cx="7117676" cy="1151416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3200" cap="none" baseline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8584326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Quote/Section slide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473264" y="719668"/>
            <a:ext cx="8103469" cy="1711475"/>
          </a:xfrm>
        </p:spPr>
        <p:txBody>
          <a:bodyPr wrap="square" anchor="t">
            <a:noAutofit/>
          </a:bodyPr>
          <a:lstStyle>
            <a:lvl1pPr indent="0" algn="l">
              <a:lnSpc>
                <a:spcPts val="6800"/>
              </a:lnSpc>
              <a:spcAft>
                <a:spcPts val="0"/>
              </a:spcAft>
              <a:defRPr sz="6500" b="1" cap="none" spc="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quote or section start</a:t>
            </a:r>
            <a:endParaRPr lang="en-CA" dirty="0"/>
          </a:p>
        </p:txBody>
      </p:sp>
      <p:sp>
        <p:nvSpPr>
          <p:cNvPr id="4" name="Date Placeholder 4">
            <a:extLst>
              <a:ext uri="{FF2B5EF4-FFF2-40B4-BE49-F238E27FC236}">
                <a16:creationId xmlns:a16="http://schemas.microsoft.com/office/drawing/2014/main" xmlns="" id="{6A27DA5A-D0E8-4588-97B4-FE0384038C5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43077" y="6155267"/>
            <a:ext cx="23050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bg1"/>
                </a:solidFill>
              </a:defRPr>
            </a:lvl1pPr>
          </a:lstStyle>
          <a:p>
            <a:fld id="{FBFEF9DD-5E9E-4AEE-83E3-8A85EDB2E09D}" type="datetime4">
              <a:rPr lang="en-US" smtClean="0"/>
              <a:t>July 24, 2023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xmlns="" id="{93C705BC-257C-4CE1-AC22-06E6DE524B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49167" y="6155266"/>
            <a:ext cx="654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bg1"/>
                </a:solidFill>
              </a:defRPr>
            </a:lvl1pPr>
          </a:lstStyle>
          <a:p>
            <a:fld id="{E9E0D846-2D6A-8643-B2BF-83884A821236}" type="slidenum">
              <a:rPr lang="en-US" smtClean="0"/>
              <a:pPr/>
              <a:t>‹#›</a:t>
            </a:fld>
            <a:endParaRPr lang="en-US" dirty="0"/>
          </a:p>
        </p:txBody>
      </p:sp>
    </p:spTree>
    <p:extLst/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Quote/Section slide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4">
            <a:extLst>
              <a:ext uri="{FF2B5EF4-FFF2-40B4-BE49-F238E27FC236}">
                <a16:creationId xmlns:a16="http://schemas.microsoft.com/office/drawing/2014/main" xmlns="" id="{54B118B1-9773-497D-B290-116540DC3CD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43077" y="6155267"/>
            <a:ext cx="23050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9B6E9601-C3ED-4E51-A2DA-94B062F90893}" type="datetime4">
              <a:rPr lang="en-US" smtClean="0"/>
              <a:t>July 24, 2023</a:t>
            </a:fld>
            <a:r>
              <a:rPr lang="en-CA"/>
              <a:t>     </a:t>
            </a:r>
            <a:r>
              <a:rPr lang="en-CA" dirty="0"/>
              <a:t>|</a:t>
            </a:r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xmlns="" id="{8EA02D00-1767-4CA8-8CE6-00DDE42784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49167" y="6155266"/>
            <a:ext cx="654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E9E0D846-2D6A-8643-B2BF-83884A821236}" type="slidenum">
              <a:rPr lang="en-US" smtClean="0"/>
              <a:pPr/>
              <a:t>‹#›</a:t>
            </a:fld>
            <a:endParaRPr lang="en-US" dirty="0"/>
          </a:p>
        </p:txBody>
      </p:sp>
    </p:spTree>
    <p:extLst/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473264" y="404484"/>
            <a:ext cx="7866403" cy="4709383"/>
          </a:xfrm>
        </p:spPr>
        <p:txBody>
          <a:bodyPr wrap="square" anchor="t">
            <a:noAutofit/>
          </a:bodyPr>
          <a:lstStyle>
            <a:lvl1pPr indent="0" algn="l">
              <a:lnSpc>
                <a:spcPts val="5100"/>
              </a:lnSpc>
              <a:spcAft>
                <a:spcPts val="0"/>
              </a:spcAft>
              <a:defRPr sz="4800" b="1" cap="none" spc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closing message</a:t>
            </a:r>
            <a:endParaRPr lang="en-CA" dirty="0"/>
          </a:p>
        </p:txBody>
      </p:sp>
      <p:sp>
        <p:nvSpPr>
          <p:cNvPr id="4" name="Date Placeholder 4">
            <a:extLst>
              <a:ext uri="{FF2B5EF4-FFF2-40B4-BE49-F238E27FC236}">
                <a16:creationId xmlns:a16="http://schemas.microsoft.com/office/drawing/2014/main" xmlns="" id="{47E42ABD-81B0-4352-8EA2-AA1F67F76C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43077" y="6155267"/>
            <a:ext cx="23050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A7E99A24-F02C-4FD0-8541-33EF0C918890}" type="datetime4">
              <a:rPr lang="en-US" smtClean="0"/>
              <a:t>July 24, 2023</a:t>
            </a:fld>
            <a:r>
              <a:rPr lang="en-CA"/>
              <a:t>     </a:t>
            </a:r>
            <a:r>
              <a:rPr lang="en-CA" dirty="0"/>
              <a:t>|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xmlns="" id="{3FEAF3BB-E405-48E8-87E3-FDCAD16E22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49167" y="6155266"/>
            <a:ext cx="654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E9E0D846-2D6A-8643-B2BF-83884A82123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695826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379002" y="396621"/>
            <a:ext cx="3220541" cy="2981242"/>
          </a:xfrm>
        </p:spPr>
        <p:txBody>
          <a:bodyPr>
            <a:noAutofit/>
          </a:bodyPr>
          <a:lstStyle>
            <a:lvl1pPr indent="0">
              <a:lnSpc>
                <a:spcPts val="5100"/>
              </a:lnSpc>
              <a:defRPr sz="4800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the document title</a:t>
            </a:r>
            <a:endParaRPr lang="en-CA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458831" y="3589015"/>
            <a:ext cx="2146484" cy="1072335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3200" cap="none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858432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3956774" y="4296434"/>
            <a:ext cx="5252541" cy="1262538"/>
          </a:xfrm>
        </p:spPr>
        <p:txBody>
          <a:bodyPr>
            <a:noAutofit/>
          </a:bodyPr>
          <a:lstStyle>
            <a:lvl1pPr indent="0">
              <a:lnSpc>
                <a:spcPts val="5100"/>
              </a:lnSpc>
              <a:defRPr sz="4000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the </a:t>
            </a:r>
            <a:r>
              <a:rPr lang="en-US"/>
              <a:t>document title</a:t>
            </a:r>
            <a:endParaRPr lang="en-CA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956774" y="5769428"/>
            <a:ext cx="2146484" cy="569076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3200" cap="none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</a:t>
            </a:r>
            <a:endParaRPr lang="en-CA" dirty="0"/>
          </a:p>
        </p:txBody>
      </p: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3739059" y="4276751"/>
            <a:ext cx="5252541" cy="1262538"/>
          </a:xfrm>
        </p:spPr>
        <p:txBody>
          <a:bodyPr>
            <a:noAutofit/>
          </a:bodyPr>
          <a:lstStyle>
            <a:lvl1pPr indent="0">
              <a:lnSpc>
                <a:spcPts val="5100"/>
              </a:lnSpc>
              <a:defRPr sz="4000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the document title</a:t>
            </a:r>
            <a:endParaRPr lang="en-CA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739059" y="5787823"/>
            <a:ext cx="2146484" cy="536167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3200" cap="none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</a:t>
            </a:r>
            <a:endParaRPr lang="en-CA" dirty="0"/>
          </a:p>
        </p:txBody>
      </p:sp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154030" y="517551"/>
            <a:ext cx="3438255" cy="2639306"/>
          </a:xfrm>
        </p:spPr>
        <p:txBody>
          <a:bodyPr>
            <a:noAutofit/>
          </a:bodyPr>
          <a:lstStyle>
            <a:lvl1pPr indent="0">
              <a:lnSpc>
                <a:spcPts val="5100"/>
              </a:lnSpc>
              <a:defRPr sz="4800" cap="none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the document title</a:t>
            </a:r>
            <a:endParaRPr lang="en-CA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154030" y="3588909"/>
            <a:ext cx="2146484" cy="536167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3200" cap="none" baseline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</a:t>
            </a:r>
            <a:endParaRPr lang="en-CA" dirty="0"/>
          </a:p>
        </p:txBody>
      </p: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154030" y="1189089"/>
            <a:ext cx="4947741" cy="1525083"/>
          </a:xfrm>
        </p:spPr>
        <p:txBody>
          <a:bodyPr>
            <a:noAutofit/>
          </a:bodyPr>
          <a:lstStyle>
            <a:lvl1pPr indent="0">
              <a:lnSpc>
                <a:spcPts val="5100"/>
              </a:lnSpc>
              <a:defRPr sz="4800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the document title</a:t>
            </a:r>
            <a:endParaRPr lang="en-CA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154030" y="3059137"/>
            <a:ext cx="2146484" cy="536167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3200" cap="none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</a:t>
            </a:r>
            <a:endParaRPr lang="en-CA" dirty="0"/>
          </a:p>
        </p:txBody>
      </p:sp>
    </p:spTree>
    <p:extLst/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3644716" y="4237089"/>
            <a:ext cx="4947741" cy="1525083"/>
          </a:xfrm>
        </p:spPr>
        <p:txBody>
          <a:bodyPr>
            <a:noAutofit/>
          </a:bodyPr>
          <a:lstStyle>
            <a:lvl1pPr indent="0">
              <a:lnSpc>
                <a:spcPts val="5100"/>
              </a:lnSpc>
              <a:defRPr sz="4800" cap="none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the document title</a:t>
            </a:r>
            <a:endParaRPr lang="en-CA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644716" y="5859440"/>
            <a:ext cx="2146484" cy="536167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3200" cap="none" baseline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</a:t>
            </a:r>
            <a:endParaRPr lang="en-CA" dirty="0"/>
          </a:p>
        </p:txBody>
      </p:sp>
    </p:spTree>
    <p:extLst/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3644716" y="4237089"/>
            <a:ext cx="4947741" cy="1525083"/>
          </a:xfrm>
        </p:spPr>
        <p:txBody>
          <a:bodyPr>
            <a:noAutofit/>
          </a:bodyPr>
          <a:lstStyle>
            <a:lvl1pPr indent="0">
              <a:lnSpc>
                <a:spcPts val="5100"/>
              </a:lnSpc>
              <a:defRPr sz="4800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the document title</a:t>
            </a:r>
            <a:endParaRPr lang="en-CA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644716" y="5859440"/>
            <a:ext cx="2146484" cy="536167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3200" cap="none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</a:t>
            </a:r>
            <a:endParaRPr lang="en-CA" dirty="0"/>
          </a:p>
        </p:txBody>
      </p:sp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65568" y="392415"/>
            <a:ext cx="8444818" cy="1069848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 dirty="0"/>
              <a:t>Click to add title</a:t>
            </a:r>
            <a:endParaRPr lang="en-CA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568" y="1472184"/>
            <a:ext cx="8444818" cy="42126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	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>
          <a:xfrm>
            <a:off x="5736167" y="6155267"/>
            <a:ext cx="24002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C767B4DC-1D97-4108-8537-8CF37A3E3692}" type="datetime4">
              <a:rPr lang="en-US" smtClean="0"/>
              <a:t>July 24, 2023</a:t>
            </a:fld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8128000" y="6155267"/>
            <a:ext cx="6752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/>
                </a:solidFill>
              </a:defRPr>
            </a:lvl1pPr>
          </a:lstStyle>
          <a:p>
            <a:fld id="{E1497D35-93D5-5047-9160-8F9C97C9D01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14861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64" r:id="rId4"/>
    <p:sldLayoutId id="2147483666" r:id="rId5"/>
    <p:sldLayoutId id="2147483667" r:id="rId6"/>
    <p:sldLayoutId id="2147483669" r:id="rId7"/>
    <p:sldLayoutId id="2147483671" r:id="rId8"/>
    <p:sldLayoutId id="2147483673" r:id="rId9"/>
    <p:sldLayoutId id="2147483674" r:id="rId10"/>
    <p:sldLayoutId id="2147483653" r:id="rId11"/>
    <p:sldLayoutId id="2147483654" r:id="rId12"/>
    <p:sldLayoutId id="2147483655" r:id="rId13"/>
    <p:sldLayoutId id="2147483656" r:id="rId14"/>
    <p:sldLayoutId id="2147483657" r:id="rId15"/>
    <p:sldLayoutId id="2147483658" r:id="rId16"/>
    <p:sldLayoutId id="2147483659" r:id="rId17"/>
    <p:sldLayoutId id="2147483660" r:id="rId18"/>
    <p:sldLayoutId id="2147483676" r:id="rId19"/>
    <p:sldLayoutId id="2147483678" r:id="rId20"/>
    <p:sldLayoutId id="2147483680" r:id="rId21"/>
    <p:sldLayoutId id="2147483661" r:id="rId22"/>
    <p:sldLayoutId id="2147483662" r:id="rId23"/>
  </p:sldLayoutIdLst>
  <p:hf hdr="0" ftr="0"/>
  <p:txStyles>
    <p:titleStyle>
      <a:lvl1pPr indent="-347472" algn="l" defTabSz="914400" rtl="0" eaLnBrk="1" latinLnBrk="0" hangingPunct="1">
        <a:lnSpc>
          <a:spcPts val="2660"/>
        </a:lnSpc>
        <a:spcBef>
          <a:spcPct val="0"/>
        </a:spcBef>
        <a:buNone/>
        <a:defRPr sz="2800" b="1" kern="1200" cap="none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30400" indent="-230400" algn="l" defTabSz="914400" rtl="0" eaLnBrk="1" latinLnBrk="0" hangingPunct="1">
        <a:spcBef>
          <a:spcPct val="20000"/>
        </a:spcBef>
        <a:buClr>
          <a:schemeClr val="tx1"/>
        </a:buClr>
        <a:buFont typeface="Arial"/>
        <a:buChar char="•"/>
        <a:defRPr sz="25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30400" algn="l" defTabSz="914400" rtl="0" eaLnBrk="1" latinLnBrk="0" hangingPunct="1">
        <a:spcBef>
          <a:spcPts val="672"/>
        </a:spcBef>
        <a:buClr>
          <a:schemeClr val="tx1"/>
        </a:buClr>
        <a:buFont typeface="Arial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687600" indent="-228600" algn="l" defTabSz="914400" rtl="0" eaLnBrk="1" latinLnBrk="0" hangingPunct="1">
        <a:lnSpc>
          <a:spcPct val="100000"/>
        </a:lnSpc>
        <a:spcBef>
          <a:spcPts val="576"/>
        </a:spcBef>
        <a:buClr>
          <a:schemeClr val="tx1"/>
        </a:buClr>
        <a:buFont typeface="Arial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30400" algn="l" defTabSz="914400" rtl="0" eaLnBrk="1" latinLnBrk="0" hangingPunct="1">
        <a:lnSpc>
          <a:spcPct val="100000"/>
        </a:lnSpc>
        <a:spcBef>
          <a:spcPts val="480"/>
        </a:spcBef>
        <a:buClr>
          <a:schemeClr val="tx1"/>
        </a:buClr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-228600" algn="l" defTabSz="914400" rtl="0" eaLnBrk="1" latinLnBrk="0" hangingPunct="1">
        <a:lnSpc>
          <a:spcPts val="2100"/>
        </a:lnSpc>
        <a:spcBef>
          <a:spcPts val="0"/>
        </a:spcBef>
        <a:buClr>
          <a:srgbClr val="3CA9E0"/>
        </a:buClr>
        <a:buFont typeface="Arial" pitchFamily="34" charset="0"/>
        <a:buChar char="•"/>
        <a:defRPr sz="1500" kern="1200">
          <a:solidFill>
            <a:srgbClr val="646464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9002" y="396621"/>
            <a:ext cx="3302452" cy="2981242"/>
          </a:xfrm>
        </p:spPr>
        <p:txBody>
          <a:bodyPr/>
          <a:lstStyle/>
          <a:p>
            <a:r>
              <a:rPr lang="en-US" dirty="0" smtClean="0"/>
              <a:t>Mushroom Edibility Analysis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1400" dirty="0" smtClean="0"/>
              <a:t>Kyle Cheng</a:t>
            </a:r>
          </a:p>
          <a:p>
            <a:r>
              <a:rPr lang="en-US" sz="1400" dirty="0" smtClean="0"/>
              <a:t>500627248</a:t>
            </a:r>
          </a:p>
          <a:p>
            <a:r>
              <a:rPr lang="en-US" sz="1400" dirty="0" smtClean="0"/>
              <a:t>Supervisor: Tamer Abdou</a:t>
            </a:r>
          </a:p>
        </p:txBody>
      </p:sp>
    </p:spTree>
    <p:extLst>
      <p:ext uri="{BB962C8B-B14F-4D97-AF65-F5344CB8AC3E}">
        <p14:creationId xmlns:p14="http://schemas.microsoft.com/office/powerpoint/2010/main" val="76914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Tools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Logistic Regression</a:t>
            </a:r>
          </a:p>
          <a:p>
            <a:r>
              <a:rPr lang="en-US" dirty="0" smtClean="0"/>
              <a:t>Naïve Bayes</a:t>
            </a:r>
          </a:p>
          <a:p>
            <a:r>
              <a:rPr lang="en-US" dirty="0" smtClean="0"/>
              <a:t>Decision Tree</a:t>
            </a:r>
          </a:p>
          <a:p>
            <a:r>
              <a:rPr lang="en-US" dirty="0" smtClean="0"/>
              <a:t>Random Forest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BEFBE710-D6AC-457D-8B53-5632B5B4589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1963AD5C-15A4-4D87-AD7F-FA7047A488FC}" type="datetime4">
              <a:rPr lang="en-US" smtClean="0"/>
              <a:t>July 24, 2023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31F14B9A-CE73-4C0A-9290-D959346BE2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1497D35-93D5-5047-9160-8F9C97C9D015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2050" name="Picture 2" descr="C:\Users\Yuketo\Downloads\987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2856" y="1769582"/>
            <a:ext cx="3465576" cy="3465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4555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 of Model Testing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Test/Train Split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b="1" dirty="0" smtClean="0"/>
              <a:t>Accuracy Results:</a:t>
            </a:r>
          </a:p>
          <a:p>
            <a:pPr marL="0" indent="0">
              <a:buNone/>
            </a:pPr>
            <a:r>
              <a:rPr lang="en-US" dirty="0"/>
              <a:t>1. Random Forest: 99.98%</a:t>
            </a:r>
          </a:p>
          <a:p>
            <a:pPr marL="0" indent="0">
              <a:buNone/>
            </a:pPr>
            <a:r>
              <a:rPr lang="en-US" dirty="0" smtClean="0"/>
              <a:t>2</a:t>
            </a:r>
            <a:r>
              <a:rPr lang="en-US" dirty="0"/>
              <a:t>. Decision Tree: 99.61%</a:t>
            </a:r>
          </a:p>
          <a:p>
            <a:pPr marL="0" indent="0">
              <a:buNone/>
            </a:pPr>
            <a:r>
              <a:rPr lang="en-US" dirty="0" smtClean="0"/>
              <a:t>3. Logistic Regression: 62.71%</a:t>
            </a:r>
          </a:p>
          <a:p>
            <a:pPr marL="0" indent="0">
              <a:buNone/>
            </a:pPr>
            <a:r>
              <a:rPr lang="en-US" dirty="0" smtClean="0"/>
              <a:t>4 .Naïve </a:t>
            </a:r>
            <a:r>
              <a:rPr lang="en-US" dirty="0"/>
              <a:t>Bayes</a:t>
            </a:r>
            <a:r>
              <a:rPr lang="en-US" dirty="0" smtClean="0"/>
              <a:t>: 59.20%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F478559D-4DDB-4234-886B-03E165F0509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3ACDF52-14E7-4286-98CD-76F8E6E09C95}" type="datetime4">
              <a:rPr lang="en-US" smtClean="0"/>
              <a:t>July 24, 2023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EA3D1842-DDD9-4B5A-89E7-C1E053E11D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E0D846-2D6A-8643-B2BF-83884A821236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1026" name="Picture 2" descr="C:\Users\Yuketo\Downloads\58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3372" y="1778157"/>
            <a:ext cx="3301682" cy="3301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3617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 of Model Testing Cont.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Decision Tree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Random Forest 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F478559D-4DDB-4234-886B-03E165F0509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3ACDF52-14E7-4286-98CD-76F8E6E09C95}" type="datetime4">
              <a:rPr lang="en-US" smtClean="0"/>
              <a:t>July 24, 2023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EA3D1842-DDD9-4B5A-89E7-C1E053E11D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E0D846-2D6A-8643-B2BF-83884A821236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7" name="Picture 2" descr="C:\Users\Yuketo\Downloads\494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2044" y="1472692"/>
            <a:ext cx="4203700" cy="4203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/>
          <p:nvPr/>
        </p:nvPicPr>
        <p:blipFill>
          <a:blip r:embed="rId4"/>
          <a:stretch>
            <a:fillRect/>
          </a:stretch>
        </p:blipFill>
        <p:spPr>
          <a:xfrm>
            <a:off x="669226" y="1957384"/>
            <a:ext cx="2428875" cy="981075"/>
          </a:xfrm>
          <a:prstGeom prst="rect">
            <a:avLst/>
          </a:prstGeom>
        </p:spPr>
      </p:pic>
      <p:pic>
        <p:nvPicPr>
          <p:cNvPr id="9" name="Picture 8"/>
          <p:cNvPicPr/>
          <p:nvPr/>
        </p:nvPicPr>
        <p:blipFill>
          <a:blip r:embed="rId5"/>
          <a:stretch>
            <a:fillRect/>
          </a:stretch>
        </p:blipFill>
        <p:spPr>
          <a:xfrm>
            <a:off x="669226" y="3798378"/>
            <a:ext cx="2466975" cy="96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148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 #1: Key Features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65567" y="1472184"/>
            <a:ext cx="6910721" cy="4222560"/>
          </a:xfrm>
        </p:spPr>
        <p:txBody>
          <a:bodyPr/>
          <a:lstStyle/>
          <a:p>
            <a:pPr marL="0" lvl="0" indent="0">
              <a:buNone/>
            </a:pPr>
            <a:r>
              <a:rPr lang="en-CA" dirty="0"/>
              <a:t>What are the key characteristics that differentiate a toxic mushroom from a non-toxic one?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 smtClean="0"/>
              <a:t>Top 3 Features:</a:t>
            </a:r>
          </a:p>
          <a:p>
            <a:pPr marL="457200" indent="-457200">
              <a:buAutoNum type="arabicPeriod"/>
            </a:pPr>
            <a:r>
              <a:rPr lang="en-US" dirty="0" smtClean="0"/>
              <a:t>Stem Height (0.1446)</a:t>
            </a:r>
          </a:p>
          <a:p>
            <a:pPr marL="457200" indent="-457200">
              <a:buAutoNum type="arabicPeriod"/>
            </a:pPr>
            <a:r>
              <a:rPr lang="en-US" dirty="0" smtClean="0"/>
              <a:t>Cap Shape (0.0938)</a:t>
            </a:r>
          </a:p>
          <a:p>
            <a:pPr marL="457200" indent="-457200">
              <a:buAutoNum type="arabicPeriod"/>
            </a:pPr>
            <a:r>
              <a:rPr lang="en-US" dirty="0" smtClean="0"/>
              <a:t>Gill Color (0.0931)</a:t>
            </a:r>
          </a:p>
          <a:p>
            <a:pPr marL="457200" indent="-457200">
              <a:buAutoNum type="arabicPeriod"/>
            </a:pP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DCD4900F-7217-42A9-AC14-57054DC88CE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CBA42CB-E389-4338-A8B7-EE0CBAE9CA56}" type="datetime4">
              <a:rPr lang="en-US" smtClean="0"/>
              <a:t>July 24, 2023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EF839B10-0EF9-4E3C-AE59-87BD522AC1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E0D846-2D6A-8643-B2BF-83884A821236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7" name="Picture 8" descr="C:\Users\Yuketo\Downloads\380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2146" y="2594361"/>
            <a:ext cx="2649538" cy="2649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7633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 #1: Key Features cont.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65567" y="1472184"/>
            <a:ext cx="6910721" cy="422256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b="1" dirty="0" smtClean="0"/>
              <a:t>Full List</a:t>
            </a:r>
          </a:p>
          <a:p>
            <a:pPr marL="457200" indent="-457200">
              <a:buAutoNum type="arabicPeriod"/>
            </a:pPr>
            <a:r>
              <a:rPr lang="en-US" dirty="0" smtClean="0"/>
              <a:t>Stem Height (0.1446)</a:t>
            </a:r>
          </a:p>
          <a:p>
            <a:pPr marL="457200" indent="-457200">
              <a:buAutoNum type="arabicPeriod"/>
            </a:pPr>
            <a:r>
              <a:rPr lang="en-US" dirty="0" smtClean="0"/>
              <a:t>Cap Shape (0.0938)</a:t>
            </a:r>
          </a:p>
          <a:p>
            <a:pPr marL="457200" indent="-457200">
              <a:buAutoNum type="arabicPeriod"/>
            </a:pPr>
            <a:r>
              <a:rPr lang="en-US" dirty="0" smtClean="0"/>
              <a:t>Gill Color (0.0931)</a:t>
            </a:r>
          </a:p>
          <a:p>
            <a:pPr marL="457200" indent="-457200">
              <a:buAutoNum type="arabicPeriod"/>
            </a:pPr>
            <a:r>
              <a:rPr lang="en-US" dirty="0" smtClean="0"/>
              <a:t>Stem Width (0.0862) </a:t>
            </a:r>
            <a:endParaRPr lang="en-US" dirty="0"/>
          </a:p>
          <a:p>
            <a:pPr marL="457200" indent="-457200">
              <a:buAutoNum type="arabicPeriod"/>
            </a:pPr>
            <a:r>
              <a:rPr lang="en-US" dirty="0" smtClean="0"/>
              <a:t>Gill Spacing (0.0858)</a:t>
            </a:r>
            <a:endParaRPr lang="en-US" dirty="0"/>
          </a:p>
          <a:p>
            <a:pPr marL="457200" indent="-457200">
              <a:buAutoNum type="arabicPeriod"/>
            </a:pPr>
            <a:r>
              <a:rPr lang="en-US" dirty="0" smtClean="0"/>
              <a:t>Bruise or Bleed (0.0856)</a:t>
            </a:r>
            <a:endParaRPr lang="en-US" dirty="0"/>
          </a:p>
          <a:p>
            <a:pPr marL="457200" indent="-457200">
              <a:buAutoNum type="arabicPeriod"/>
            </a:pPr>
            <a:r>
              <a:rPr lang="en-US" dirty="0" smtClean="0"/>
              <a:t>Cap Surface (0.0609)</a:t>
            </a:r>
            <a:endParaRPr lang="en-US" dirty="0"/>
          </a:p>
          <a:p>
            <a:pPr marL="457200" indent="-457200">
              <a:buAutoNum type="arabicPeriod"/>
            </a:pPr>
            <a:r>
              <a:rPr lang="en-US" dirty="0" smtClean="0"/>
              <a:t>Cap Diameter </a:t>
            </a:r>
            <a:r>
              <a:rPr lang="en-US" dirty="0"/>
              <a:t>	</a:t>
            </a:r>
            <a:r>
              <a:rPr lang="en-US" dirty="0" smtClean="0"/>
              <a:t>(0.0591)</a:t>
            </a:r>
            <a:endParaRPr lang="en-US" dirty="0"/>
          </a:p>
          <a:p>
            <a:pPr marL="457200" indent="-457200">
              <a:buAutoNum type="arabicPeriod"/>
            </a:pPr>
            <a:r>
              <a:rPr lang="en-US" dirty="0" smtClean="0"/>
              <a:t>Gill Attachment (0.0502)</a:t>
            </a:r>
            <a:endParaRPr lang="en-US" dirty="0"/>
          </a:p>
          <a:p>
            <a:pPr marL="457200" indent="-457200">
              <a:buAutoNum type="arabicPeriod"/>
            </a:pPr>
            <a:r>
              <a:rPr lang="en-US" dirty="0" smtClean="0"/>
              <a:t>Has Ring (0.0481)</a:t>
            </a:r>
            <a:endParaRPr lang="en-US" dirty="0"/>
          </a:p>
          <a:p>
            <a:pPr marL="457200" indent="-457200">
              <a:buAutoNum type="arabicPeriod"/>
            </a:pPr>
            <a:r>
              <a:rPr lang="en-US" dirty="0" smtClean="0"/>
              <a:t>Cap Color (0.0352)</a:t>
            </a:r>
            <a:endParaRPr lang="en-US" dirty="0"/>
          </a:p>
          <a:p>
            <a:pPr marL="457200" indent="-457200">
              <a:buAutoNum type="arabicPeriod"/>
            </a:pPr>
            <a:r>
              <a:rPr lang="en-US" dirty="0" smtClean="0"/>
              <a:t>Ring Type (0.0335)</a:t>
            </a:r>
            <a:endParaRPr lang="en-US" dirty="0"/>
          </a:p>
          <a:p>
            <a:pPr marL="457200" indent="-457200">
              <a:buAutoNum type="arabicPeriod"/>
            </a:pPr>
            <a:r>
              <a:rPr lang="en-US" dirty="0" smtClean="0"/>
              <a:t>Stem Color (0.0261)</a:t>
            </a:r>
            <a:endParaRPr lang="en-US" dirty="0"/>
          </a:p>
          <a:p>
            <a:pPr marL="457200" indent="-457200">
              <a:buAutoNum type="arabicPeriod"/>
            </a:pPr>
            <a:r>
              <a:rPr lang="en-US" dirty="0" smtClean="0"/>
              <a:t>Habitat (0.0149)</a:t>
            </a:r>
            <a:endParaRPr lang="en-US" dirty="0"/>
          </a:p>
          <a:p>
            <a:pPr marL="457200" indent="-457200">
              <a:buAutoNum type="arabicPeriod"/>
            </a:pPr>
            <a:endParaRPr lang="en-US" dirty="0" smtClean="0"/>
          </a:p>
          <a:p>
            <a:pPr marL="457200" indent="-457200">
              <a:buAutoNum type="arabicPeriod"/>
            </a:pP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DCD4900F-7217-42A9-AC14-57054DC88CE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CBA42CB-E389-4338-A8B7-EE0CBAE9CA56}" type="datetime4">
              <a:rPr lang="en-US" smtClean="0"/>
              <a:t>July 24, 2023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EF839B10-0EF9-4E3C-AE59-87BD522AC1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E0D846-2D6A-8643-B2BF-83884A821236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8" name="Picture 6" descr="C:\Users\Yuketo\Downloads\379 (1)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7870" y="2142116"/>
            <a:ext cx="2794000" cy="279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9832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 #2: Patterns and Combinations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568" y="1472184"/>
            <a:ext cx="6083870" cy="4212639"/>
          </a:xfrm>
        </p:spPr>
        <p:txBody>
          <a:bodyPr/>
          <a:lstStyle/>
          <a:p>
            <a:pPr marL="0" lvl="0" indent="0">
              <a:buNone/>
            </a:pPr>
            <a:r>
              <a:rPr lang="en-CA" dirty="0"/>
              <a:t>Are there specific patterns or variations that serve as strong indicators of mushroom toxicity?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b="1" dirty="0"/>
              <a:t>Top 3 </a:t>
            </a:r>
            <a:r>
              <a:rPr lang="en-US" b="1" dirty="0" smtClean="0"/>
              <a:t>Combination of Features:</a:t>
            </a:r>
          </a:p>
          <a:p>
            <a:pPr marL="457200" indent="-457200">
              <a:buAutoNum type="arabicPeriod"/>
            </a:pPr>
            <a:r>
              <a:rPr lang="en-US" dirty="0" smtClean="0"/>
              <a:t>Cap Surface, Stem Height, Stem Width</a:t>
            </a:r>
          </a:p>
          <a:p>
            <a:pPr marL="457200" indent="-457200">
              <a:buAutoNum type="arabicPeriod"/>
            </a:pPr>
            <a:r>
              <a:rPr lang="en-US" dirty="0"/>
              <a:t>Cap </a:t>
            </a:r>
            <a:r>
              <a:rPr lang="en-US" dirty="0" smtClean="0"/>
              <a:t>Surface</a:t>
            </a:r>
            <a:r>
              <a:rPr lang="en-CA" dirty="0" smtClean="0"/>
              <a:t>, Gill Color, Stem Width</a:t>
            </a:r>
          </a:p>
          <a:p>
            <a:pPr marL="457200" indent="-457200">
              <a:buAutoNum type="arabicPeriod"/>
            </a:pPr>
            <a:r>
              <a:rPr lang="en-US" dirty="0"/>
              <a:t>Cap </a:t>
            </a:r>
            <a:r>
              <a:rPr lang="en-US" dirty="0" smtClean="0"/>
              <a:t>Surface</a:t>
            </a:r>
            <a:r>
              <a:rPr lang="en-CA" dirty="0" smtClean="0"/>
              <a:t>, Gill Attachment, Stem Width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BEFBE710-D6AC-457D-8B53-5632B5B4589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1963AD5C-15A4-4D87-AD7F-FA7047A488FC}" type="datetime4">
              <a:rPr lang="en-US" smtClean="0"/>
              <a:t>July 24, 2023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31F14B9A-CE73-4C0A-9290-D959346BE2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1497D35-93D5-5047-9160-8F9C97C9D015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1027" name="Picture 3" descr="C:\Users\Yuketo\Downloads\1421 (1)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2648" y="1759958"/>
            <a:ext cx="2840477" cy="2840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4316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 #3: Geographic Features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65566" y="1472184"/>
            <a:ext cx="8229793" cy="4212639"/>
          </a:xfrm>
        </p:spPr>
        <p:txBody>
          <a:bodyPr/>
          <a:lstStyle/>
          <a:p>
            <a:pPr marL="0" lvl="0" indent="0">
              <a:buNone/>
            </a:pPr>
            <a:r>
              <a:rPr lang="en-CA" dirty="0"/>
              <a:t>Are there geographic features that can be incorporated into identification protocols?</a:t>
            </a:r>
            <a:endParaRPr lang="en-US" dirty="0"/>
          </a:p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r>
              <a:rPr lang="en-US" b="1" dirty="0" smtClean="0"/>
              <a:t>Results:</a:t>
            </a:r>
          </a:p>
          <a:p>
            <a:r>
              <a:rPr lang="en-US" dirty="0" smtClean="0"/>
              <a:t>Habitat </a:t>
            </a:r>
            <a:r>
              <a:rPr lang="en-US" dirty="0"/>
              <a:t>(0.0149</a:t>
            </a:r>
            <a:r>
              <a:rPr lang="en-US" dirty="0" smtClean="0"/>
              <a:t>)</a:t>
            </a:r>
          </a:p>
          <a:p>
            <a:r>
              <a:rPr lang="en-US" dirty="0" smtClean="0"/>
              <a:t>Low Importance</a:t>
            </a:r>
          </a:p>
          <a:p>
            <a:r>
              <a:rPr lang="en-US" dirty="0" smtClean="0"/>
              <a:t>1/15 Locational Features</a:t>
            </a:r>
            <a:endParaRPr lang="en-US" dirty="0"/>
          </a:p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F478559D-4DDB-4234-886B-03E165F0509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3ACDF52-14E7-4286-98CD-76F8E6E09C95}" type="datetime4">
              <a:rPr lang="en-US" smtClean="0"/>
              <a:t>July 24, 2023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EA3D1842-DDD9-4B5A-89E7-C1E053E11D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E0D846-2D6A-8643-B2BF-83884A821236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5122" name="Picture 2" descr="C:\Users\Yuketo\Downloads\493 (1)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6716" y="2472944"/>
            <a:ext cx="3403600" cy="340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7732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 #4: Model Applicability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65568" y="1472184"/>
            <a:ext cx="7948438" cy="4222560"/>
          </a:xfrm>
        </p:spPr>
        <p:txBody>
          <a:bodyPr/>
          <a:lstStyle/>
          <a:p>
            <a:pPr marL="0" lvl="0" indent="0">
              <a:buNone/>
            </a:pPr>
            <a:r>
              <a:rPr lang="en-CA" dirty="0"/>
              <a:t>Can machine learning or AI algorithms assist in the automated identification of toxic mushrooms?</a:t>
            </a:r>
            <a:endParaRPr lang="en-US" dirty="0"/>
          </a:p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r>
              <a:rPr lang="en-US" b="1" dirty="0" smtClean="0"/>
              <a:t>Results:</a:t>
            </a:r>
          </a:p>
          <a:p>
            <a:r>
              <a:rPr lang="en-US" dirty="0" smtClean="0"/>
              <a:t>Performance is good</a:t>
            </a:r>
          </a:p>
          <a:p>
            <a:r>
              <a:rPr lang="en-US" dirty="0" smtClean="0"/>
              <a:t>Can be seen as viable</a:t>
            </a:r>
          </a:p>
          <a:p>
            <a:r>
              <a:rPr lang="en-US" dirty="0" smtClean="0"/>
              <a:t>Needs stability test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DCD4900F-7217-42A9-AC14-57054DC88CE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CBA42CB-E389-4338-A8B7-EE0CBAE9CA56}" type="datetime4">
              <a:rPr lang="en-US" smtClean="0"/>
              <a:t>July 24, 2023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EF839B10-0EF9-4E3C-AE59-87BD522AC1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E0D846-2D6A-8643-B2BF-83884A821236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8194" name="Picture 2" descr="C:\Users\Yuketo\Downloads\738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0008" y="2843647"/>
            <a:ext cx="2911602" cy="2911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2208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 of Findings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65568" y="1472184"/>
            <a:ext cx="5665581" cy="4222560"/>
          </a:xfrm>
        </p:spPr>
        <p:txBody>
          <a:bodyPr/>
          <a:lstStyle/>
          <a:p>
            <a:pPr marL="0" lvl="0" indent="0">
              <a:buNone/>
            </a:pPr>
            <a:r>
              <a:rPr lang="en-US" dirty="0" smtClean="0"/>
              <a:t>Finding #1: The most important features are </a:t>
            </a:r>
            <a:r>
              <a:rPr lang="en-US" dirty="0"/>
              <a:t>s</a:t>
            </a:r>
            <a:r>
              <a:rPr lang="en-US" dirty="0" smtClean="0"/>
              <a:t>tem height, cap shape, gill color</a:t>
            </a:r>
          </a:p>
          <a:p>
            <a:pPr marL="0" lvl="0" indent="0">
              <a:buNone/>
            </a:pPr>
            <a:endParaRPr lang="en-US" dirty="0"/>
          </a:p>
          <a:p>
            <a:pPr marL="0" lvl="0" indent="0">
              <a:buNone/>
            </a:pPr>
            <a:r>
              <a:rPr lang="en-US" dirty="0" smtClean="0"/>
              <a:t>Finding #2: Important combination of features is the cap surface, stem height and stem width</a:t>
            </a:r>
          </a:p>
          <a:p>
            <a:pPr marL="0" lvl="0" indent="0">
              <a:buNone/>
            </a:pPr>
            <a:endParaRPr lang="en-US" dirty="0"/>
          </a:p>
          <a:p>
            <a:pPr marL="0" lvl="0" indent="0">
              <a:buNone/>
            </a:pPr>
            <a:r>
              <a:rPr lang="en-US" dirty="0" smtClean="0"/>
              <a:t>Finding #3: There are no geographic indicators of mushroom edibility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DCD4900F-7217-42A9-AC14-57054DC88CE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CBA42CB-E389-4338-A8B7-EE0CBAE9CA56}" type="datetime4">
              <a:rPr lang="en-US" smtClean="0"/>
              <a:t>July 24, 2023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EF839B10-0EF9-4E3C-AE59-87BD522AC1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E0D846-2D6A-8643-B2BF-83884A821236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9218" name="Picture 2" descr="C:\Users\Yuketo\Downloads\1183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6736" y="2894651"/>
            <a:ext cx="3185365" cy="3185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4038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 of Findings Cont.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65568" y="1472184"/>
            <a:ext cx="5665581" cy="4222560"/>
          </a:xfrm>
        </p:spPr>
        <p:txBody>
          <a:bodyPr/>
          <a:lstStyle/>
          <a:p>
            <a:pPr marL="0" lvl="0" indent="0">
              <a:buNone/>
            </a:pPr>
            <a:r>
              <a:rPr lang="en-US" dirty="0" smtClean="0"/>
              <a:t>Finding #4: There is viability in using classifier models to discern between toxic and non-toxic mushrooms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DCD4900F-7217-42A9-AC14-57054DC88CE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CBA42CB-E389-4338-A8B7-EE0CBAE9CA56}" type="datetime4">
              <a:rPr lang="en-US" smtClean="0"/>
              <a:t>July 24, 2023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EF839B10-0EF9-4E3C-AE59-87BD522AC1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E0D846-2D6A-8643-B2BF-83884A821236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1026" name="Picture 2" descr="C:\Users\Yuketo\Downloads\Loose Drawing\1378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3628" y="2386890"/>
            <a:ext cx="3468044" cy="3468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9225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Importance of Mushrooms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Source of food</a:t>
            </a:r>
          </a:p>
          <a:p>
            <a:r>
              <a:rPr lang="en-US" dirty="0" smtClean="0"/>
              <a:t>Cultural practices</a:t>
            </a:r>
            <a:endParaRPr lang="en-US" dirty="0"/>
          </a:p>
          <a:p>
            <a:r>
              <a:rPr lang="en-US" dirty="0"/>
              <a:t>Poisonous vs. edible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F478559D-4DDB-4234-886B-03E165F0509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3ACDF52-14E7-4286-98CD-76F8E6E09C95}" type="datetime4">
              <a:rPr lang="en-US" smtClean="0"/>
              <a:t>July 24, 2023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EA3D1842-DDD9-4B5A-89E7-C1E053E11D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E0D846-2D6A-8643-B2BF-83884A82123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3081" name="Picture 9" descr="C:\Users\Yuketo\Downloads\378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0592" y="2822987"/>
            <a:ext cx="2800350" cy="2800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0297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Noting of Setbacks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Efficiency of finding the patterns low</a:t>
            </a:r>
          </a:p>
          <a:p>
            <a:r>
              <a:rPr lang="en-US" dirty="0" smtClean="0"/>
              <a:t>Need additional primary data</a:t>
            </a:r>
          </a:p>
          <a:p>
            <a:r>
              <a:rPr lang="en-US" dirty="0"/>
              <a:t>Stability not </a:t>
            </a:r>
            <a:r>
              <a:rPr lang="en-US" dirty="0" smtClean="0"/>
              <a:t>considered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BEFBE710-D6AC-457D-8B53-5632B5B4589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1963AD5C-15A4-4D87-AD7F-FA7047A488FC}" type="datetime4">
              <a:rPr lang="en-US" smtClean="0"/>
              <a:t>July 24, 2023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31F14B9A-CE73-4C0A-9290-D959346BE2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1497D35-93D5-5047-9160-8F9C97C9D015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7170" name="Picture 2" descr="C:\Users\Yuketo\Downloads\295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4948" y="3027571"/>
            <a:ext cx="2762250" cy="2762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1613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Endeavors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65568" y="1472184"/>
            <a:ext cx="4089700" cy="4222560"/>
          </a:xfrm>
        </p:spPr>
        <p:txBody>
          <a:bodyPr/>
          <a:lstStyle/>
          <a:p>
            <a:pPr lvl="0"/>
            <a:r>
              <a:rPr lang="en-US" dirty="0" smtClean="0"/>
              <a:t>More time = more features</a:t>
            </a:r>
          </a:p>
          <a:p>
            <a:pPr lvl="0"/>
            <a:r>
              <a:rPr lang="en-US" dirty="0" smtClean="0"/>
              <a:t>Gather more primary data</a:t>
            </a:r>
          </a:p>
          <a:p>
            <a:pPr lvl="0"/>
            <a:r>
              <a:rPr lang="en-US" dirty="0" smtClean="0"/>
              <a:t>Utilize a k-fold stability test</a:t>
            </a:r>
            <a:endParaRPr lang="en-US" dirty="0"/>
          </a:p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DCD4900F-7217-42A9-AC14-57054DC88CE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CBA42CB-E389-4338-A8B7-EE0CBAE9CA56}" type="datetime4">
              <a:rPr lang="en-US" smtClean="0"/>
              <a:t>July 24, 2023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EF839B10-0EF9-4E3C-AE59-87BD522AC1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E0D846-2D6A-8643-B2BF-83884A821236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7" name="Picture 5" descr="C:\Users\Yuketo\Downloads\381 (1)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1892" y="2201481"/>
            <a:ext cx="2622550" cy="2622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4252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473264" y="1214806"/>
            <a:ext cx="7866403" cy="1587867"/>
          </a:xfrm>
        </p:spPr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Thanks for your time!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38EAF956-DA52-460F-B53C-287B2A17664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12E36639-2ABA-43FE-8141-8FACCB73FCEB}" type="datetime4">
              <a:rPr lang="en-US" smtClean="0"/>
              <a:t>July 24, 2023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6CDE1232-101C-4DBA-B93D-B348AB2804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E0D846-2D6A-8643-B2BF-83884A821236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6461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568" y="1472185"/>
            <a:ext cx="5876482" cy="14170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Theme: </a:t>
            </a:r>
          </a:p>
          <a:p>
            <a:pPr marL="0" indent="0">
              <a:buNone/>
            </a:pPr>
            <a:r>
              <a:rPr lang="en-US" dirty="0"/>
              <a:t>Classification of toxic and non-toxic mushrooms</a:t>
            </a:r>
          </a:p>
          <a:p>
            <a:endParaRPr lang="en-US" b="1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BEFBE710-D6AC-457D-8B53-5632B5B4589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1963AD5C-15A4-4D87-AD7F-FA7047A488FC}" type="datetime4">
              <a:rPr lang="en-US" smtClean="0"/>
              <a:t>July 24, 2023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31F14B9A-CE73-4C0A-9290-D959346BE2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1497D35-93D5-5047-9160-8F9C97C9D015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4100" name="Picture 4" descr="C:\Users\Yuketo\Downloads\141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0954" y="859790"/>
            <a:ext cx="2933700" cy="2933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365568" y="2914650"/>
            <a:ext cx="7387782" cy="279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30400" indent="-23040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Font typeface="Arial"/>
              <a:buChar char="•"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30400" algn="l" defTabSz="914400" rtl="0" eaLnBrk="1" latinLnBrk="0" hangingPunct="1">
              <a:spcBef>
                <a:spcPts val="672"/>
              </a:spcBef>
              <a:buClr>
                <a:schemeClr val="tx1"/>
              </a:buClr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600" indent="-228600" algn="l" defTabSz="914400" rtl="0" eaLnBrk="1" latinLnBrk="0" hangingPunct="1">
              <a:lnSpc>
                <a:spcPct val="100000"/>
              </a:lnSpc>
              <a:spcBef>
                <a:spcPts val="576"/>
              </a:spcBef>
              <a:buClr>
                <a:schemeClr val="tx1"/>
              </a:buClr>
              <a:buFont typeface="Arial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30400" algn="l" defTabSz="914400" rtl="0" eaLnBrk="1" latinLnBrk="0" hangingPunct="1">
              <a:lnSpc>
                <a:spcPct val="100000"/>
              </a:lnSpc>
              <a:spcBef>
                <a:spcPts val="480"/>
              </a:spcBef>
              <a:buClr>
                <a:schemeClr val="tx1"/>
              </a:buClr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-228600" algn="l" defTabSz="914400" rtl="0" eaLnBrk="1" latinLnBrk="0" hangingPunct="1">
              <a:lnSpc>
                <a:spcPts val="2100"/>
              </a:lnSpc>
              <a:spcBef>
                <a:spcPts val="0"/>
              </a:spcBef>
              <a:buClr>
                <a:srgbClr val="3CA9E0"/>
              </a:buClr>
              <a:buFont typeface="Arial" pitchFamily="34" charset="0"/>
              <a:buChar char="•"/>
              <a:defRPr sz="1500" kern="1200">
                <a:solidFill>
                  <a:srgbClr val="646464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b="1" dirty="0" smtClean="0"/>
              <a:t>To Determine:</a:t>
            </a:r>
          </a:p>
          <a:p>
            <a:r>
              <a:rPr lang="en-US" dirty="0" smtClean="0"/>
              <a:t>Key characteristics </a:t>
            </a:r>
          </a:p>
          <a:p>
            <a:r>
              <a:rPr lang="en-US" dirty="0" smtClean="0"/>
              <a:t>Specific patterns or combinations of features</a:t>
            </a:r>
          </a:p>
          <a:p>
            <a:r>
              <a:rPr lang="en-US" dirty="0" smtClean="0"/>
              <a:t>Geographic differences</a:t>
            </a:r>
          </a:p>
          <a:p>
            <a:r>
              <a:rPr lang="en-US" dirty="0" smtClean="0"/>
              <a:t>Can machine learning or AI assist in automated identification</a:t>
            </a:r>
          </a:p>
          <a:p>
            <a:pPr marL="0" indent="0">
              <a:buFont typeface="Arial"/>
              <a:buNone/>
            </a:pPr>
            <a:endParaRPr lang="en-US" dirty="0" smtClean="0"/>
          </a:p>
          <a:p>
            <a:pPr marL="0" indent="0">
              <a:buFont typeface="Arial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0841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Milestones and Project Approach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Abstract</a:t>
            </a:r>
          </a:p>
          <a:p>
            <a:r>
              <a:rPr lang="en-US" dirty="0" smtClean="0"/>
              <a:t>Literature Review</a:t>
            </a:r>
          </a:p>
          <a:p>
            <a:r>
              <a:rPr lang="en-US" dirty="0" smtClean="0"/>
              <a:t>Exploratory Data Analysis (EDA)</a:t>
            </a:r>
          </a:p>
          <a:p>
            <a:r>
              <a:rPr lang="en-US" dirty="0" smtClean="0"/>
              <a:t>Initial/Model Results</a:t>
            </a:r>
          </a:p>
          <a:p>
            <a:r>
              <a:rPr lang="en-US" dirty="0" smtClean="0"/>
              <a:t>Evaluation</a:t>
            </a:r>
          </a:p>
          <a:p>
            <a:r>
              <a:rPr lang="en-US" dirty="0" smtClean="0"/>
              <a:t>Final Results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DCD4900F-7217-42A9-AC14-57054DC88CE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CBA42CB-E389-4338-A8B7-EE0CBAE9CA56}" type="datetime4">
              <a:rPr lang="en-US" smtClean="0"/>
              <a:t>July 24, 2023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EF839B10-0EF9-4E3C-AE59-87BD522AC1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E0D846-2D6A-8643-B2BF-83884A821236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799" y="2439111"/>
            <a:ext cx="4756149" cy="21281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25469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Milestones and Project </a:t>
            </a:r>
            <a:r>
              <a:rPr lang="en-US" dirty="0" smtClean="0"/>
              <a:t>Approach Cont.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Post-Literature Review Fixes:</a:t>
            </a:r>
          </a:p>
          <a:p>
            <a:pPr lvl="1"/>
            <a:r>
              <a:rPr lang="en-US" dirty="0" smtClean="0"/>
              <a:t>Added the EDA + clarification of the cleaning of dataset</a:t>
            </a:r>
          </a:p>
          <a:p>
            <a:pPr lvl="1"/>
            <a:r>
              <a:rPr lang="en-US" dirty="0" smtClean="0"/>
              <a:t>Added techniques to obtain influential predictors</a:t>
            </a:r>
          </a:p>
          <a:p>
            <a:pPr lvl="1"/>
            <a:r>
              <a:rPr lang="en-US" dirty="0" smtClean="0"/>
              <a:t>Added the random forest classifier to list of potential models</a:t>
            </a:r>
          </a:p>
          <a:p>
            <a:r>
              <a:rPr lang="en-US" dirty="0" smtClean="0"/>
              <a:t>Post-Initial Code Fixes:</a:t>
            </a:r>
          </a:p>
          <a:p>
            <a:pPr lvl="1"/>
            <a:r>
              <a:rPr lang="en-US" dirty="0" smtClean="0"/>
              <a:t>Restructured the readme file</a:t>
            </a:r>
          </a:p>
          <a:p>
            <a:pPr lvl="1"/>
            <a:r>
              <a:rPr lang="en-US" dirty="0" smtClean="0"/>
              <a:t>Added descriptions to the visual aid of data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BEFBE710-D6AC-457D-8B53-5632B5B4589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1963AD5C-15A4-4D87-AD7F-FA7047A488FC}" type="datetime4">
              <a:rPr lang="en-US" smtClean="0"/>
              <a:t>July 24, 2023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31F14B9A-CE73-4C0A-9290-D959346BE2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1497D35-93D5-5047-9160-8F9C97C9D015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1027" name="Picture 3" descr="C:\Users\Yuketo\Downloads\988 (1)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250" y="3187700"/>
            <a:ext cx="2882900" cy="288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7612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Literature Review Summary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65566" y="1472184"/>
            <a:ext cx="8147497" cy="4212639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Alkronz et al. (2019)</a:t>
            </a:r>
          </a:p>
          <a:p>
            <a:pPr lvl="1"/>
            <a:r>
              <a:rPr lang="en-US" dirty="0" smtClean="0"/>
              <a:t>Viability exists in predictive modeling</a:t>
            </a:r>
          </a:p>
          <a:p>
            <a:pPr lvl="1"/>
            <a:r>
              <a:rPr lang="en-US" dirty="0" smtClean="0"/>
              <a:t>Uses a slightly different dataset, similar features</a:t>
            </a:r>
          </a:p>
          <a:p>
            <a:pPr lvl="1"/>
            <a:r>
              <a:rPr lang="en-US" dirty="0" smtClean="0"/>
              <a:t>Uses a different predictive model (BPNN)</a:t>
            </a:r>
          </a:p>
          <a:p>
            <a:pPr marL="226800" lvl="1" indent="0">
              <a:buNone/>
            </a:pPr>
            <a:endParaRPr lang="en-US" dirty="0" smtClean="0"/>
          </a:p>
          <a:p>
            <a:r>
              <a:rPr lang="en-US" dirty="0" smtClean="0"/>
              <a:t>Ottom et al. (2019)</a:t>
            </a:r>
          </a:p>
          <a:p>
            <a:pPr lvl="1"/>
            <a:r>
              <a:rPr lang="en-US" dirty="0" smtClean="0"/>
              <a:t>Random forest model is promising</a:t>
            </a:r>
          </a:p>
          <a:p>
            <a:pPr lvl="1"/>
            <a:r>
              <a:rPr lang="en-US" dirty="0" smtClean="0"/>
              <a:t>Uses a different dataset, different features</a:t>
            </a:r>
          </a:p>
          <a:p>
            <a:pPr lvl="1"/>
            <a:r>
              <a:rPr lang="en-US" dirty="0" smtClean="0"/>
              <a:t>Gill size is the most prominent feature (closest feature is gill spacing)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sz="1800" b="1" dirty="0" smtClean="0"/>
              <a:t>Existing Studies:</a:t>
            </a:r>
            <a:endParaRPr lang="en-US" sz="1800" b="1" dirty="0"/>
          </a:p>
          <a:p>
            <a:pPr marL="274320">
              <a:lnSpc>
                <a:spcPct val="220000"/>
              </a:lnSpc>
              <a:spcBef>
                <a:spcPts val="0"/>
              </a:spcBef>
            </a:pPr>
            <a:r>
              <a:rPr lang="en-CA" sz="900" dirty="0"/>
              <a:t>Alkronz, E. S., </a:t>
            </a:r>
            <a:r>
              <a:rPr lang="en-CA" sz="900" dirty="0" err="1"/>
              <a:t>Moghayer</a:t>
            </a:r>
            <a:r>
              <a:rPr lang="en-CA" sz="900" dirty="0"/>
              <a:t>, K. A., </a:t>
            </a:r>
            <a:r>
              <a:rPr lang="en-CA" sz="900" dirty="0" err="1"/>
              <a:t>Meimeh</a:t>
            </a:r>
            <a:r>
              <a:rPr lang="en-CA" sz="900" dirty="0"/>
              <a:t>, M., </a:t>
            </a:r>
            <a:r>
              <a:rPr lang="en-CA" sz="900" dirty="0" err="1"/>
              <a:t>Gazzaz</a:t>
            </a:r>
            <a:r>
              <a:rPr lang="en-CA" sz="900" dirty="0"/>
              <a:t>, M., Abu-Nasser, B. S., &amp; Abu-Nasser, S.S. (2019, February). </a:t>
            </a:r>
            <a:r>
              <a:rPr lang="en-CA" sz="900" i="1" dirty="0"/>
              <a:t>Prediction of whether mushroom is edible </a:t>
            </a:r>
            <a:r>
              <a:rPr lang="en-CA" sz="900" i="1" dirty="0" smtClean="0"/>
              <a:t>or poisonous </a:t>
            </a:r>
            <a:r>
              <a:rPr lang="en-CA" sz="900" i="1" dirty="0"/>
              <a:t>using </a:t>
            </a:r>
            <a:r>
              <a:rPr lang="en-CA" sz="900" i="1" dirty="0" smtClean="0"/>
              <a:t>back-propagation </a:t>
            </a:r>
            <a:r>
              <a:rPr lang="en-CA" sz="900" i="1" dirty="0"/>
              <a:t>Neural Network</a:t>
            </a:r>
            <a:r>
              <a:rPr lang="en-CA" sz="900" dirty="0"/>
              <a:t>. </a:t>
            </a:r>
            <a:r>
              <a:rPr lang="en-CA" sz="900" dirty="0" smtClean="0"/>
              <a:t>	International </a:t>
            </a:r>
            <a:r>
              <a:rPr lang="en-CA" sz="900" dirty="0"/>
              <a:t>Journal of Academic and Applied Research</a:t>
            </a:r>
            <a:r>
              <a:rPr lang="en-CA" sz="900" dirty="0" smtClean="0"/>
              <a:t>.</a:t>
            </a:r>
          </a:p>
          <a:p>
            <a:pPr marL="274320">
              <a:lnSpc>
                <a:spcPct val="220000"/>
              </a:lnSpc>
              <a:spcBef>
                <a:spcPts val="0"/>
              </a:spcBef>
            </a:pPr>
            <a:r>
              <a:rPr lang="en-US" sz="900" dirty="0" smtClean="0"/>
              <a:t>Ottom</a:t>
            </a:r>
            <a:r>
              <a:rPr lang="en-US" sz="900" dirty="0"/>
              <a:t>, M. A., </a:t>
            </a:r>
            <a:r>
              <a:rPr lang="en-US" sz="900" dirty="0" err="1"/>
              <a:t>Alawad</a:t>
            </a:r>
            <a:r>
              <a:rPr lang="en-US" sz="900" dirty="0"/>
              <a:t>, N. A., &amp; </a:t>
            </a:r>
            <a:r>
              <a:rPr lang="en-US" sz="900" dirty="0" err="1"/>
              <a:t>Nahar</a:t>
            </a:r>
            <a:r>
              <a:rPr lang="en-US" sz="900" dirty="0"/>
              <a:t>, K. M. O. (2019). </a:t>
            </a:r>
            <a:r>
              <a:rPr lang="en-US" sz="900" i="1" dirty="0"/>
              <a:t>Classification of mushroom  fungi using machine learning techniques</a:t>
            </a:r>
            <a:r>
              <a:rPr lang="en-US" sz="900" dirty="0"/>
              <a:t>.  International </a:t>
            </a:r>
            <a:r>
              <a:rPr lang="en-US" sz="900" dirty="0" err="1"/>
              <a:t>International</a:t>
            </a:r>
            <a:r>
              <a:rPr lang="en-US" sz="900" dirty="0"/>
              <a:t> Journal of  Advanced Trends in </a:t>
            </a:r>
            <a:r>
              <a:rPr lang="en-US" sz="900" dirty="0" smtClean="0"/>
              <a:t>Computer Science and 	Engineering.</a:t>
            </a:r>
            <a:endParaRPr lang="en-CA" sz="900" dirty="0" smtClean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F478559D-4DDB-4234-886B-03E165F0509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3ACDF52-14E7-4286-98CD-76F8E6E09C95}" type="datetime4">
              <a:rPr lang="en-US" smtClean="0"/>
              <a:t>July 24, 2023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EA3D1842-DDD9-4B5A-89E7-C1E053E11D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E0D846-2D6A-8643-B2BF-83884A821236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3074" name="Picture 2" descr="C:\Users\Yuketo\Downloads\870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3400" y="1183640"/>
            <a:ext cx="2768600" cy="276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2262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EDA Summary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65568" y="1472184"/>
            <a:ext cx="3648648" cy="4222560"/>
          </a:xfrm>
        </p:spPr>
        <p:txBody>
          <a:bodyPr/>
          <a:lstStyle/>
          <a:p>
            <a:r>
              <a:rPr lang="en-US" dirty="0" smtClean="0"/>
              <a:t>Data Types</a:t>
            </a:r>
          </a:p>
          <a:p>
            <a:pPr lvl="1"/>
            <a:r>
              <a:rPr lang="en-US" dirty="0" smtClean="0"/>
              <a:t>Assigned categorical variables to numeric ones</a:t>
            </a:r>
          </a:p>
          <a:p>
            <a:r>
              <a:rPr lang="en-US" dirty="0" smtClean="0"/>
              <a:t>Influential Predictors</a:t>
            </a:r>
          </a:p>
          <a:p>
            <a:pPr lvl="1"/>
            <a:r>
              <a:rPr lang="en-US" dirty="0" smtClean="0"/>
              <a:t>Correlation matrix</a:t>
            </a:r>
          </a:p>
          <a:p>
            <a:pPr lvl="2"/>
            <a:r>
              <a:rPr lang="en-US" dirty="0" smtClean="0"/>
              <a:t>No strong correlations</a:t>
            </a:r>
          </a:p>
          <a:p>
            <a:pPr lvl="1"/>
            <a:r>
              <a:rPr lang="en-US" dirty="0" smtClean="0"/>
              <a:t>Forward Selection</a:t>
            </a:r>
          </a:p>
          <a:p>
            <a:pPr lvl="2"/>
            <a:r>
              <a:rPr lang="en-US" dirty="0" smtClean="0"/>
              <a:t>More features increased accuracy</a:t>
            </a:r>
          </a:p>
          <a:p>
            <a:pPr lvl="2"/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DCD4900F-7217-42A9-AC14-57054DC88CE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CBA42CB-E389-4338-A8B7-EE0CBAE9CA56}" type="datetime4">
              <a:rPr lang="en-US" smtClean="0"/>
              <a:t>July 24, 2023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EF839B10-0EF9-4E3C-AE59-87BD522AC1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E0D846-2D6A-8643-B2BF-83884A821236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7" name="Picture 6" descr="C:\Users\Yuketo\Desktop\download (2)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737" y="2122359"/>
            <a:ext cx="3877056" cy="256438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62682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EDA Summary Cont.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65568" y="1472184"/>
            <a:ext cx="3648648" cy="4222560"/>
          </a:xfrm>
        </p:spPr>
        <p:txBody>
          <a:bodyPr/>
          <a:lstStyle/>
          <a:p>
            <a:r>
              <a:rPr lang="en-US" dirty="0" smtClean="0"/>
              <a:t>PCA</a:t>
            </a:r>
          </a:p>
          <a:p>
            <a:r>
              <a:rPr lang="en-US" dirty="0" smtClean="0"/>
              <a:t>Data Visualization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DCD4900F-7217-42A9-AC14-57054DC88CE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CBA42CB-E389-4338-A8B7-EE0CBAE9CA56}" type="datetime4">
              <a:rPr lang="en-US" smtClean="0"/>
              <a:t>July 24, 2023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EF839B10-0EF9-4E3C-AE59-87BD522AC1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E0D846-2D6A-8643-B2BF-83884A821236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8" name="Picture 7" descr="C:\Users\Yuketo\Desktop\download (3)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1144" y="1377311"/>
            <a:ext cx="3648456" cy="2721929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 descr="C:\Users\Yuketo\Desktop\download (11).p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194" y="3309424"/>
            <a:ext cx="2919095" cy="225488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90599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EDA Summary Cont.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65568" y="1472184"/>
            <a:ext cx="3648648" cy="4222560"/>
          </a:xfrm>
        </p:spPr>
        <p:txBody>
          <a:bodyPr/>
          <a:lstStyle/>
          <a:p>
            <a:r>
              <a:rPr lang="en-US" dirty="0" smtClean="0"/>
              <a:t>Data Visualization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DCD4900F-7217-42A9-AC14-57054DC88CE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CBA42CB-E389-4338-A8B7-EE0CBAE9CA56}" type="datetime4">
              <a:rPr lang="en-US" smtClean="0"/>
              <a:t>July 24, 2023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EF839B10-0EF9-4E3C-AE59-87BD522AC1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E0D846-2D6A-8643-B2BF-83884A821236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10" name="Picture 9" descr="C:\Users\Yuketo\Desktop\download (20)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5256" y="1189228"/>
            <a:ext cx="5240655" cy="4699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40657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yersonUniversity_MasterTemplate v1">
  <a:themeElements>
    <a:clrScheme name="Ryerson University">
      <a:dk1>
        <a:srgbClr val="000000"/>
      </a:dk1>
      <a:lt1>
        <a:srgbClr val="FFFFFF"/>
      </a:lt1>
      <a:dk2>
        <a:srgbClr val="004C9B"/>
      </a:dk2>
      <a:lt2>
        <a:srgbClr val="FFDC00"/>
      </a:lt2>
      <a:accent1>
        <a:srgbClr val="011E5E"/>
      </a:accent1>
      <a:accent2>
        <a:srgbClr val="1297EB"/>
      </a:accent2>
      <a:accent3>
        <a:srgbClr val="4CB4F1"/>
      </a:accent3>
      <a:accent4>
        <a:srgbClr val="FD9208"/>
      </a:accent4>
      <a:accent5>
        <a:srgbClr val="FEBC0D"/>
      </a:accent5>
      <a:accent6>
        <a:srgbClr val="FFEE0A"/>
      </a:accent6>
      <a:hlink>
        <a:srgbClr val="878787"/>
      </a:hlink>
      <a:folHlink>
        <a:srgbClr val="D0D0D0"/>
      </a:folHlink>
    </a:clrScheme>
    <a:fontScheme name="Arial-Times New Roman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Times New Roman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RU Powerpoint Template STANDARD-2" id="{E4CFBEC6-3E8E-5945-8736-99F9812C87AC}" vid="{CE6ADFF2-644B-6C4B-B06A-D6790228603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RU Powerpoint Template STANDARD-Brand2.0</Template>
  <TotalTime>0</TotalTime>
  <Words>745</Words>
  <Application>Microsoft Office PowerPoint</Application>
  <PresentationFormat>On-screen Show (4:3)</PresentationFormat>
  <Paragraphs>202</Paragraphs>
  <Slides>22</Slides>
  <Notes>21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RyersonUniversity_MasterTemplate v1</vt:lpstr>
      <vt:lpstr>Mushroom Edibility Analysis</vt:lpstr>
      <vt:lpstr>Importance of Mushrooms</vt:lpstr>
      <vt:lpstr>Project Goals</vt:lpstr>
      <vt:lpstr>Milestones and Project Approach</vt:lpstr>
      <vt:lpstr>Milestones and Project Approach Cont.</vt:lpstr>
      <vt:lpstr>Literature Review Summary</vt:lpstr>
      <vt:lpstr>EDA Summary</vt:lpstr>
      <vt:lpstr>EDA Summary Cont.</vt:lpstr>
      <vt:lpstr>EDA Summary Cont.</vt:lpstr>
      <vt:lpstr>Tools </vt:lpstr>
      <vt:lpstr>Results of Model Testing</vt:lpstr>
      <vt:lpstr>Results of Model Testing Cont.</vt:lpstr>
      <vt:lpstr>Finding #1: Key Features</vt:lpstr>
      <vt:lpstr>Finding #1: Key Features cont.</vt:lpstr>
      <vt:lpstr>Finding #2: Patterns and Combinations</vt:lpstr>
      <vt:lpstr>Finding #3: Geographic Features</vt:lpstr>
      <vt:lpstr>Finding #4: Model Applicability</vt:lpstr>
      <vt:lpstr>Summary of Findings</vt:lpstr>
      <vt:lpstr>Summary of Findings Cont.</vt:lpstr>
      <vt:lpstr>Noting of Setbacks</vt:lpstr>
      <vt:lpstr>Future Endeavors</vt:lpstr>
      <vt:lpstr> Thanks for your time!</vt:lpstr>
    </vt:vector>
  </TitlesOfParts>
  <Manager/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2017-11-20T16:23:43Z</dcterms:created>
  <dcterms:modified xsi:type="dcterms:W3CDTF">2023-07-25T01:48:07Z</dcterms:modified>
</cp:coreProperties>
</file>